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83" autoAdjust="0"/>
  </p:normalViewPr>
  <p:slideViewPr>
    <p:cSldViewPr>
      <p:cViewPr>
        <p:scale>
          <a:sx n="66" d="100"/>
          <a:sy n="66" d="100"/>
        </p:scale>
        <p:origin x="-36" y="-55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52EE14-A739-4967-BB8A-56C5B5387CDB}"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5958E1-4C0D-4447-82D5-A694E28A4280}" type="slidenum">
              <a:rPr lang="fr-CA" smtClean="0"/>
              <a:t>‹N°›</a:t>
            </a:fld>
            <a:endParaRPr lang="fr-CA"/>
          </a:p>
        </p:txBody>
      </p:sp>
    </p:spTree>
    <p:extLst>
      <p:ext uri="{BB962C8B-B14F-4D97-AF65-F5344CB8AC3E}">
        <p14:creationId xmlns:p14="http://schemas.microsoft.com/office/powerpoint/2010/main" val="4190255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La capsule permet de mieux comprendre comment on peut se préoccuper d’un enjeu prioritaire et comment l’organisation peut agir et mettre en place des actions pour progresser et accroitre sa performance.</a:t>
            </a:r>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347878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60418" name="Notes Placeholder 2"/>
          <p:cNvSpPr>
            <a:spLocks noGrp="1"/>
          </p:cNvSpPr>
          <p:nvPr>
            <p:ph type="body" idx="1"/>
          </p:nvPr>
        </p:nvSpPr>
        <p:spPr bwMode="auto">
          <a:xfrm>
            <a:off x="260350" y="4343400"/>
            <a:ext cx="6121400" cy="3180928"/>
          </a:xfrm>
        </p:spPr>
        <p:txBody>
          <a:bodyPr>
            <a:prstTxWarp prst="textNoShape">
              <a:avLst/>
            </a:prstTxWarp>
            <a:normAutofit/>
          </a:bodyPr>
          <a:lstStyle/>
          <a:p>
            <a:pPr eaLnBrk="1" hangingPunct="1">
              <a:spcBef>
                <a:spcPct val="0"/>
              </a:spcBef>
              <a:defRPr/>
            </a:pPr>
            <a:r>
              <a:rPr lang="fr-CA" sz="1300" dirty="0" smtClean="0">
                <a:latin typeface="Arial" pitchFamily="34" charset="0"/>
                <a:ea typeface="ヒラギノ角ゴ Pro W3"/>
                <a:cs typeface="Arial" pitchFamily="34" charset="0"/>
                <a:sym typeface="Symbol" pitchFamily="18" charset="2"/>
              </a:rPr>
              <a:t>La recherche de bénéfices individuels doit s’inscrire dans la recherche de bénéfices pour</a:t>
            </a:r>
            <a:r>
              <a:rPr lang="fr-CA" sz="1300" baseline="0" dirty="0" smtClean="0">
                <a:latin typeface="Arial" pitchFamily="34" charset="0"/>
                <a:ea typeface="ヒラギノ角ゴ Pro W3"/>
                <a:cs typeface="Arial" pitchFamily="34" charset="0"/>
                <a:sym typeface="Symbol" pitchFamily="18" charset="2"/>
              </a:rPr>
              <a:t> la</a:t>
            </a:r>
            <a:r>
              <a:rPr lang="fr-CA" sz="1300" dirty="0" smtClean="0">
                <a:latin typeface="Arial" pitchFamily="34" charset="0"/>
                <a:ea typeface="ヒラギノ角ゴ Pro W3"/>
                <a:cs typeface="Arial" pitchFamily="34" charset="0"/>
                <a:sym typeface="Symbol" pitchFamily="18" charset="2"/>
              </a:rPr>
              <a:t> société. Cela se fait notamment par l’activité et la responsabilisation des entreprises (RESPONSABILITÉ SOCIALE OU SOCIÉTALE DES ENTREPRISES).</a:t>
            </a:r>
          </a:p>
          <a:p>
            <a:pPr eaLnBrk="1" hangingPunct="1">
              <a:spcBef>
                <a:spcPct val="0"/>
              </a:spcBef>
              <a:defRPr/>
            </a:pPr>
            <a:endParaRPr lang="fr-CA" sz="1300" dirty="0" smtClean="0">
              <a:latin typeface="Arial" pitchFamily="34" charset="0"/>
              <a:ea typeface="ヒラギノ角ゴ Pro W3"/>
              <a:cs typeface="Arial" pitchFamily="34" charset="0"/>
              <a:sym typeface="Symbol" pitchFamily="18" charset="2"/>
            </a:endParaRPr>
          </a:p>
          <a:p>
            <a:pPr eaLnBrk="1" hangingPunct="1">
              <a:spcBef>
                <a:spcPct val="0"/>
              </a:spcBef>
              <a:defRPr/>
            </a:pPr>
            <a:r>
              <a:rPr lang="fr-CA" sz="1300" dirty="0" smtClean="0">
                <a:latin typeface="Arial" pitchFamily="34" charset="0"/>
                <a:ea typeface="ヒラギノ角ゴ Pro W3"/>
                <a:cs typeface="Arial" pitchFamily="34" charset="0"/>
                <a:sym typeface="Symbol" pitchFamily="18" charset="2"/>
              </a:rPr>
              <a:t>Individu, employé, citoyen : tous ont un rôle essentiel au bienêtre collectif.</a:t>
            </a:r>
          </a:p>
          <a:p>
            <a:pPr eaLnBrk="1" hangingPunct="1">
              <a:spcBef>
                <a:spcPct val="0"/>
              </a:spcBef>
              <a:defRPr/>
            </a:pPr>
            <a:endParaRPr lang="fr-CA" sz="1300" dirty="0" smtClean="0">
              <a:latin typeface="Arial" pitchFamily="34" charset="0"/>
              <a:ea typeface="ヒラギノ角ゴ Pro W3"/>
              <a:cs typeface="Arial" pitchFamily="34" charset="0"/>
              <a:sym typeface="Symbol" pitchFamily="18" charset="2"/>
            </a:endParaRPr>
          </a:p>
          <a:p>
            <a:pPr eaLnBrk="1" hangingPunct="1">
              <a:spcBef>
                <a:spcPct val="0"/>
              </a:spcBef>
              <a:defRPr/>
            </a:pPr>
            <a:r>
              <a:rPr lang="fr-CA" sz="1300" dirty="0" smtClean="0">
                <a:latin typeface="Arial" pitchFamily="34" charset="0"/>
                <a:ea typeface="ヒラギノ角ゴ Pro W3"/>
                <a:cs typeface="Arial" pitchFamily="34" charset="0"/>
                <a:sym typeface="Symbol" pitchFamily="18" charset="2"/>
              </a:rPr>
              <a:t>Le DD, c’est en fait la responsabilisation de l’individu dans tous ses rôles.</a:t>
            </a:r>
          </a:p>
          <a:p>
            <a:pPr eaLnBrk="1" hangingPunct="1">
              <a:spcBef>
                <a:spcPct val="0"/>
              </a:spcBef>
              <a:defRPr/>
            </a:pPr>
            <a:endParaRPr lang="fr-CA" sz="1300" dirty="0" smtClean="0">
              <a:latin typeface="Arial" pitchFamily="34" charset="0"/>
              <a:ea typeface="ヒラギノ角ゴ Pro W3"/>
              <a:cs typeface="Arial" pitchFamily="34" charset="0"/>
              <a:sym typeface="Symbol" pitchFamily="18" charset="2"/>
            </a:endParaRPr>
          </a:p>
          <a:p>
            <a:pPr eaLnBrk="1" hangingPunct="1">
              <a:spcBef>
                <a:spcPct val="0"/>
              </a:spcBef>
              <a:defRPr/>
            </a:pPr>
            <a:r>
              <a:rPr lang="fr-CA" sz="1300" dirty="0" smtClean="0">
                <a:latin typeface="Arial" pitchFamily="34" charset="0"/>
                <a:ea typeface="ヒラギノ角ゴ Pro W3"/>
                <a:cs typeface="Arial" pitchFamily="34" charset="0"/>
                <a:sym typeface="Symbol" pitchFamily="18" charset="2"/>
              </a:rPr>
              <a:t>Donner un sens à la croissance</a:t>
            </a:r>
            <a:r>
              <a:rPr lang="fr-CA" sz="1300" baseline="0" dirty="0" smtClean="0">
                <a:latin typeface="Arial" pitchFamily="34" charset="0"/>
                <a:ea typeface="ヒラギノ角ゴ Pro W3"/>
                <a:cs typeface="Arial" pitchFamily="34" charset="0"/>
                <a:sym typeface="Symbol" pitchFamily="18" charset="2"/>
              </a:rPr>
              <a:t> </a:t>
            </a:r>
            <a:r>
              <a:rPr lang="fr-CA" sz="1300" dirty="0" smtClean="0">
                <a:latin typeface="Arial" pitchFamily="34" charset="0"/>
                <a:ea typeface="ヒラギノ角ゴ Pro W3"/>
                <a:cs typeface="Arial" pitchFamily="34" charset="0"/>
                <a:sym typeface="Symbol" pitchFamily="18" charset="2"/>
              </a:rPr>
              <a:t>en comprenant l’effet de nos actions, et ce, peu importe notre statut social.</a:t>
            </a:r>
            <a:endParaRPr lang="fr-CA" sz="1300" dirty="0" smtClean="0">
              <a:latin typeface="Arial" pitchFamily="34" charset="0"/>
              <a:ea typeface="ヒラギノ角ゴ Pro W3"/>
              <a:cs typeface="Arial" pitchFamily="34" charset="0"/>
            </a:endParaRPr>
          </a:p>
          <a:p>
            <a:pPr eaLnBrk="1" hangingPunct="1">
              <a:defRPr/>
            </a:pPr>
            <a:endParaRPr lang="fr-CA" dirty="0" smtClean="0"/>
          </a:p>
        </p:txBody>
      </p:sp>
      <p:sp>
        <p:nvSpPr>
          <p:cNvPr id="6041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prstTxWarp prst="textNoShape">
              <a:avLst/>
            </a:prstTxWarp>
          </a:bodyPr>
          <a:lstStyle/>
          <a:p>
            <a:pPr algn="r">
              <a:defRPr/>
            </a:pPr>
            <a:fld id="{57F275EC-EB9C-4378-AC55-57C3FCF6E672}" type="slidenum">
              <a:rPr lang="fr-CA" sz="1200">
                <a:latin typeface="+mn-lt"/>
                <a:ea typeface="+mn-ea"/>
                <a:cs typeface="+mn-cs"/>
              </a:rPr>
              <a:pPr algn="r">
                <a:defRPr/>
              </a:pPr>
              <a:t>4</a:t>
            </a:fld>
            <a:endParaRPr lang="fr-CA" sz="1200">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60418" name="Notes Placeholder 2"/>
          <p:cNvSpPr>
            <a:spLocks noGrp="1"/>
          </p:cNvSpPr>
          <p:nvPr>
            <p:ph type="body" idx="1"/>
          </p:nvPr>
        </p:nvSpPr>
        <p:spPr bwMode="auto">
          <a:xfrm>
            <a:off x="260350" y="4343400"/>
            <a:ext cx="6121400" cy="4800600"/>
          </a:xfrm>
        </p:spPr>
        <p:txBody>
          <a:bodyPr>
            <a:prstTxWarp prst="textNoShape">
              <a:avLst/>
            </a:prstTxWarp>
            <a:normAutofit/>
          </a:bodyPr>
          <a:lstStyle/>
          <a:p>
            <a:pPr eaLnBrk="1" hangingPunct="1">
              <a:defRPr/>
            </a:pPr>
            <a:endParaRPr lang="fr-CA" dirty="0" smtClean="0">
              <a:ea typeface="+mn-ea"/>
              <a:cs typeface="+mn-cs"/>
            </a:endParaRPr>
          </a:p>
        </p:txBody>
      </p:sp>
      <p:sp>
        <p:nvSpPr>
          <p:cNvPr id="6041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prstTxWarp prst="textNoShape">
              <a:avLst/>
            </a:prstTxWarp>
          </a:bodyPr>
          <a:lstStyle/>
          <a:p>
            <a:pPr algn="r">
              <a:defRPr/>
            </a:pPr>
            <a:fld id="{18DF40EA-8D20-45FD-AACE-16D0062A3DC7}" type="slidenum">
              <a:rPr lang="fr-CA" sz="1200">
                <a:latin typeface="+mn-lt"/>
                <a:ea typeface="+mn-ea"/>
                <a:cs typeface="+mn-cs"/>
              </a:rPr>
              <a:pPr algn="r">
                <a:defRPr/>
              </a:pPr>
              <a:t>5</a:t>
            </a:fld>
            <a:endParaRPr lang="fr-CA" sz="1200">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60418" name="Notes Placeholder 2"/>
          <p:cNvSpPr>
            <a:spLocks noGrp="1"/>
          </p:cNvSpPr>
          <p:nvPr>
            <p:ph type="body" idx="1"/>
          </p:nvPr>
        </p:nvSpPr>
        <p:spPr bwMode="auto">
          <a:xfrm>
            <a:off x="260350" y="4343400"/>
            <a:ext cx="6121400" cy="4800600"/>
          </a:xfrm>
        </p:spPr>
        <p:txBody>
          <a:bodyPr>
            <a:prstTxWarp prst="textNoShape">
              <a:avLst/>
            </a:prstTxWarp>
            <a:normAutofit/>
          </a:bodyPr>
          <a:lstStyle/>
          <a:p>
            <a:pPr eaLnBrk="1" hangingPunct="1">
              <a:defRPr/>
            </a:pPr>
            <a:endParaRPr lang="fr-CA" dirty="0" smtClean="0">
              <a:ea typeface="+mn-ea"/>
              <a:cs typeface="+mn-cs"/>
            </a:endParaRPr>
          </a:p>
        </p:txBody>
      </p:sp>
      <p:sp>
        <p:nvSpPr>
          <p:cNvPr id="6041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prstTxWarp prst="textNoShape">
              <a:avLst/>
            </a:prstTxWarp>
          </a:bodyPr>
          <a:lstStyle/>
          <a:p>
            <a:pPr algn="r">
              <a:defRPr/>
            </a:pPr>
            <a:fld id="{CD6229AB-DD6B-44A0-9C57-B503935581B2}" type="slidenum">
              <a:rPr lang="fr-CA" sz="1200">
                <a:latin typeface="+mn-lt"/>
                <a:ea typeface="+mn-ea"/>
                <a:cs typeface="+mn-cs"/>
              </a:rPr>
              <a:pPr algn="r">
                <a:defRPr/>
              </a:pPr>
              <a:t>6</a:t>
            </a:fld>
            <a:endParaRPr lang="fr-CA" sz="1200">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7</a:t>
            </a:fld>
            <a:endParaRPr lang="fr-CA"/>
          </a:p>
        </p:txBody>
      </p:sp>
    </p:spTree>
    <p:extLst>
      <p:ext uri="{BB962C8B-B14F-4D97-AF65-F5344CB8AC3E}">
        <p14:creationId xmlns:p14="http://schemas.microsoft.com/office/powerpoint/2010/main" val="2864286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8</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972266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374361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73745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2978146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3491803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47164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ORANGE_titre 2 lignes_texte_fond">
    <p:spTree>
      <p:nvGrpSpPr>
        <p:cNvPr id="1" name=""/>
        <p:cNvGrpSpPr/>
        <p:nvPr/>
      </p:nvGrpSpPr>
      <p:grpSpPr>
        <a:xfrm>
          <a:off x="0" y="0"/>
          <a:ext cx="0" cy="0"/>
          <a:chOff x="0" y="0"/>
          <a:chExt cx="0" cy="0"/>
        </a:xfrm>
      </p:grpSpPr>
      <p:sp>
        <p:nvSpPr>
          <p:cNvPr id="4" name="Rectangle 3"/>
          <p:cNvSpPr/>
          <p:nvPr userDrawn="1"/>
        </p:nvSpPr>
        <p:spPr>
          <a:xfrm>
            <a:off x="285750" y="2071688"/>
            <a:ext cx="8858250" cy="35004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2071678"/>
            <a:ext cx="8286750" cy="3357559"/>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216994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4217303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2776979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F10AA6CA-5661-406E-9515-4EB3E22C1269}"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1387132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F10AA6CA-5661-406E-9515-4EB3E22C1269}"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796378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F10AA6CA-5661-406E-9515-4EB3E22C1269}"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214509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10AA6CA-5661-406E-9515-4EB3E22C1269}"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1568283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10AA6CA-5661-406E-9515-4EB3E22C1269}"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593122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10AA6CA-5661-406E-9515-4EB3E22C1269}"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1FC43CDF-1CE2-480C-AE11-D2CEF366EBF7}" type="slidenum">
              <a:rPr lang="fr-CA" smtClean="0"/>
              <a:t>‹N°›</a:t>
            </a:fld>
            <a:endParaRPr lang="fr-CA"/>
          </a:p>
        </p:txBody>
      </p:sp>
    </p:spTree>
    <p:extLst>
      <p:ext uri="{BB962C8B-B14F-4D97-AF65-F5344CB8AC3E}">
        <p14:creationId xmlns:p14="http://schemas.microsoft.com/office/powerpoint/2010/main" val="3959633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AA6CA-5661-406E-9515-4EB3E22C1269}"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C43CDF-1CE2-480C-AE11-D2CEF366EBF7}" type="slidenum">
              <a:rPr lang="fr-CA" smtClean="0"/>
              <a:t>‹N°›</a:t>
            </a:fld>
            <a:endParaRPr lang="fr-CA"/>
          </a:p>
        </p:txBody>
      </p:sp>
    </p:spTree>
    <p:extLst>
      <p:ext uri="{BB962C8B-B14F-4D97-AF65-F5344CB8AC3E}">
        <p14:creationId xmlns:p14="http://schemas.microsoft.com/office/powerpoint/2010/main" val="2457956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2.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4.xml"/><Relationship Id="rId5" Type="http://schemas.openxmlformats.org/officeDocument/2006/relationships/slideLayout" Target="../slideLayouts/slideLayout13.xml"/><Relationship Id="rId4" Type="http://schemas.openxmlformats.org/officeDocument/2006/relationships/tags" Target="../tags/tag9.xml"/></Relationships>
</file>

<file path=ppt/slides/_rels/slide5.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13.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6.png"/><Relationship Id="rId5" Type="http://schemas.openxmlformats.org/officeDocument/2006/relationships/notesSlide" Target="../notesSlides/notesSlide6.xml"/><Relationship Id="rId4"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tags" Target="../tags/tag19.xml"/><Relationship Id="rId7" Type="http://schemas.openxmlformats.org/officeDocument/2006/relationships/image" Target="../media/image14.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7.xml"/><Relationship Id="rId5" Type="http://schemas.openxmlformats.org/officeDocument/2006/relationships/slideLayout" Target="../slideLayouts/slideLayout15.xml"/><Relationship Id="rId4" Type="http://schemas.openxmlformats.org/officeDocument/2006/relationships/tags" Target="../tags/tag20.xml"/><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17.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20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467544" y="6381328"/>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715770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2864606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a:xfrm>
            <a:off x="251520" y="1142984"/>
            <a:ext cx="8712968" cy="4572032"/>
          </a:xfrm>
        </p:spPr>
        <p:txBody>
          <a:bodyPr/>
          <a:lstStyle/>
          <a:p>
            <a:pPr algn="ctr"/>
            <a:r>
              <a:rPr lang="fr-CA" u="sng" dirty="0" smtClean="0">
                <a:solidFill>
                  <a:schemeClr val="tx1">
                    <a:lumMod val="50000"/>
                    <a:lumOff val="50000"/>
                  </a:schemeClr>
                </a:solidFill>
              </a:rPr>
              <a:t>CAPSULE 6</a:t>
            </a:r>
          </a:p>
          <a:p>
            <a:pPr algn="ctr"/>
            <a:r>
              <a:rPr lang="fr-CA" b="0" spc="-40" dirty="0" smtClean="0">
                <a:solidFill>
                  <a:schemeClr val="tx1">
                    <a:lumMod val="50000"/>
                    <a:lumOff val="50000"/>
                  </a:schemeClr>
                </a:solidFill>
              </a:rPr>
              <a:t>Un exemple concret de développement durable :  </a:t>
            </a:r>
          </a:p>
          <a:p>
            <a:pPr algn="ctr"/>
            <a:r>
              <a:rPr lang="fr-CA" dirty="0" smtClean="0">
                <a:solidFill>
                  <a:schemeClr val="tx1">
                    <a:lumMod val="50000"/>
                    <a:lumOff val="50000"/>
                  </a:schemeClr>
                </a:solidFill>
              </a:rPr>
              <a:t>les pratiques de santé et sécurité au travail </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1903236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re 13"/>
          <p:cNvSpPr>
            <a:spLocks noGrp="1"/>
          </p:cNvSpPr>
          <p:nvPr>
            <p:ph type="title" idx="4294967295"/>
            <p:custDataLst>
              <p:tags r:id="rId1"/>
            </p:custDataLst>
          </p:nvPr>
        </p:nvSpPr>
        <p:spPr>
          <a:xfrm>
            <a:off x="12626" y="476672"/>
            <a:ext cx="8928992" cy="796925"/>
          </a:xfrm>
          <a:prstGeom prst="rect">
            <a:avLst/>
          </a:prstGeom>
        </p:spPr>
        <p:txBody>
          <a:bodyPr>
            <a:normAutofit fontScale="90000"/>
          </a:bodyPr>
          <a:lstStyle/>
          <a:p>
            <a:pPr algn="l" defTabSz="898525" eaLnBrk="1" hangingPunct="1">
              <a:lnSpc>
                <a:spcPts val="3400"/>
              </a:lnSpc>
              <a:tabLst>
                <a:tab pos="898525" algn="l"/>
              </a:tabLst>
            </a:pPr>
            <a:r>
              <a:rPr lang="fr-CA" sz="3100" b="1" spc="-20" dirty="0" smtClean="0">
                <a:solidFill>
                  <a:srgbClr val="F68222"/>
                </a:solidFill>
                <a:latin typeface="Arial" pitchFamily="-123" charset="0"/>
                <a:ea typeface="Arial" pitchFamily="-123" charset="0"/>
                <a:cs typeface="Arial" pitchFamily="-123" charset="0"/>
              </a:rPr>
              <a:t>La santé et sécurité au travail (SST) : des exemples</a:t>
            </a:r>
            <a:r>
              <a:rPr lang="fr-CA" sz="3200" b="1" dirty="0" smtClean="0">
                <a:solidFill>
                  <a:srgbClr val="FF6600"/>
                </a:solidFill>
                <a:latin typeface="Arial" pitchFamily="-123" charset="0"/>
                <a:ea typeface="Arial" pitchFamily="-123" charset="0"/>
                <a:cs typeface="Arial" pitchFamily="-123" charset="0"/>
              </a:rPr>
              <a:t/>
            </a:r>
            <a:br>
              <a:rPr lang="fr-CA" sz="3200" b="1" dirty="0" smtClean="0">
                <a:solidFill>
                  <a:srgbClr val="FF6600"/>
                </a:solidFill>
                <a:latin typeface="Arial" pitchFamily="-123" charset="0"/>
                <a:ea typeface="Arial" pitchFamily="-123" charset="0"/>
                <a:cs typeface="Arial" pitchFamily="-123" charset="0"/>
              </a:rPr>
            </a:br>
            <a:endParaRPr lang="fr-CA" sz="3200" b="1" dirty="0" smtClean="0">
              <a:solidFill>
                <a:srgbClr val="FF6600"/>
              </a:solidFill>
              <a:latin typeface="Arial" pitchFamily="-123" charset="0"/>
              <a:ea typeface="Arial" pitchFamily="-123" charset="0"/>
              <a:cs typeface="Arial" pitchFamily="-123" charset="0"/>
            </a:endParaRPr>
          </a:p>
        </p:txBody>
      </p:sp>
      <p:sp>
        <p:nvSpPr>
          <p:cNvPr id="129027" name="ZoneTexte 8"/>
          <p:cNvSpPr txBox="1">
            <a:spLocks noChangeArrowheads="1"/>
          </p:cNvSpPr>
          <p:nvPr>
            <p:custDataLst>
              <p:tags r:id="rId2"/>
            </p:custDataLst>
          </p:nvPr>
        </p:nvSpPr>
        <p:spPr bwMode="auto">
          <a:xfrm>
            <a:off x="323850" y="1125538"/>
            <a:ext cx="8820150" cy="519112"/>
          </a:xfrm>
          <a:prstGeom prst="rect">
            <a:avLst/>
          </a:prstGeom>
          <a:solidFill>
            <a:srgbClr val="FF9900"/>
          </a:solidFill>
          <a:ln w="9525">
            <a:noFill/>
            <a:miter lim="800000"/>
            <a:headEnd/>
            <a:tailEnd/>
          </a:ln>
        </p:spPr>
        <p:txBody>
          <a:bodyPr>
            <a:prstTxWarp prst="textNoShape">
              <a:avLst/>
            </a:prstTxWarp>
            <a:spAutoFit/>
          </a:bodyPr>
          <a:lstStyle/>
          <a:p>
            <a:endParaRPr lang="fr-CA" sz="2800">
              <a:solidFill>
                <a:srgbClr val="F2F2F2"/>
              </a:solidFill>
              <a:ea typeface="Arial" pitchFamily="-123" charset="0"/>
              <a:cs typeface="Arial" pitchFamily="-123" charset="0"/>
            </a:endParaRPr>
          </a:p>
        </p:txBody>
      </p:sp>
      <p:sp>
        <p:nvSpPr>
          <p:cNvPr id="129028" name="Espace réservé du texte 5"/>
          <p:cNvSpPr>
            <a:spLocks/>
          </p:cNvSpPr>
          <p:nvPr>
            <p:custDataLst>
              <p:tags r:id="rId3"/>
            </p:custDataLst>
          </p:nvPr>
        </p:nvSpPr>
        <p:spPr bwMode="auto">
          <a:xfrm>
            <a:off x="590550" y="1644651"/>
            <a:ext cx="8286750" cy="3509168"/>
          </a:xfrm>
          <a:prstGeom prst="rect">
            <a:avLst/>
          </a:prstGeom>
          <a:noFill/>
          <a:ln w="9525">
            <a:noFill/>
            <a:miter lim="800000"/>
            <a:headEnd/>
            <a:tailEnd/>
          </a:ln>
        </p:spPr>
        <p:txBody>
          <a:bodyPr>
            <a:prstTxWarp prst="textNoShape">
              <a:avLst/>
            </a:prstTxWarp>
          </a:bodyPr>
          <a:lstStyle/>
          <a:p>
            <a:pPr>
              <a:lnSpc>
                <a:spcPts val="3400"/>
              </a:lnSpc>
              <a:spcBef>
                <a:spcPct val="20000"/>
              </a:spcBef>
            </a:pPr>
            <a:r>
              <a:rPr lang="en-CA" sz="3200" dirty="0" smtClean="0">
                <a:solidFill>
                  <a:schemeClr val="tx1">
                    <a:lumMod val="50000"/>
                    <a:lumOff val="50000"/>
                  </a:schemeClr>
                </a:solidFill>
                <a:ea typeface="Arial" pitchFamily="-123" charset="0"/>
                <a:cs typeface="Arial" pitchFamily="-123" charset="0"/>
              </a:rPr>
              <a:t>Apple</a:t>
            </a:r>
          </a:p>
          <a:p>
            <a:endParaRPr lang="fr-FR" sz="2400" dirty="0" smtClean="0">
              <a:solidFill>
                <a:schemeClr val="tx1">
                  <a:lumMod val="50000"/>
                  <a:lumOff val="50000"/>
                </a:schemeClr>
              </a:solidFill>
            </a:endParaRPr>
          </a:p>
          <a:p>
            <a:r>
              <a:rPr lang="fr-FR" sz="2400" dirty="0" smtClean="0">
                <a:solidFill>
                  <a:schemeClr val="tx1">
                    <a:lumMod val="50000"/>
                    <a:lumOff val="50000"/>
                  </a:schemeClr>
                </a:solidFill>
              </a:rPr>
              <a:t>Après </a:t>
            </a:r>
            <a:r>
              <a:rPr lang="fr-FR" sz="2400" dirty="0">
                <a:solidFill>
                  <a:schemeClr val="tx1">
                    <a:lumMod val="50000"/>
                    <a:lumOff val="50000"/>
                  </a:schemeClr>
                </a:solidFill>
              </a:rPr>
              <a:t>des années de rapports et de critiques d'ONG </a:t>
            </a:r>
          </a:p>
          <a:p>
            <a:r>
              <a:rPr lang="fr-FR" sz="2400" dirty="0">
                <a:solidFill>
                  <a:schemeClr val="tx1">
                    <a:lumMod val="50000"/>
                    <a:lumOff val="50000"/>
                  </a:schemeClr>
                </a:solidFill>
              </a:rPr>
              <a:t>sur les violations des conditions de travail </a:t>
            </a:r>
            <a:r>
              <a:rPr lang="fr-FR" sz="2400" dirty="0" smtClean="0">
                <a:solidFill>
                  <a:schemeClr val="tx1">
                    <a:lumMod val="50000"/>
                    <a:lumOff val="50000"/>
                  </a:schemeClr>
                </a:solidFill>
              </a:rPr>
              <a:t>dans </a:t>
            </a:r>
            <a:r>
              <a:rPr lang="fr-FR" sz="2400" dirty="0">
                <a:solidFill>
                  <a:schemeClr val="tx1">
                    <a:lumMod val="50000"/>
                    <a:lumOff val="50000"/>
                  </a:schemeClr>
                </a:solidFill>
              </a:rPr>
              <a:t>sa </a:t>
            </a:r>
            <a:r>
              <a:rPr lang="fr-FR" sz="2400" dirty="0" smtClean="0">
                <a:solidFill>
                  <a:schemeClr val="tx1">
                    <a:lumMod val="50000"/>
                    <a:lumOff val="50000"/>
                  </a:schemeClr>
                </a:solidFill>
              </a:rPr>
              <a:t>chaine </a:t>
            </a:r>
            <a:r>
              <a:rPr lang="fr-FR" sz="2400" dirty="0">
                <a:solidFill>
                  <a:schemeClr val="tx1">
                    <a:lumMod val="50000"/>
                    <a:lumOff val="50000"/>
                  </a:schemeClr>
                </a:solidFill>
              </a:rPr>
              <a:t>de sous-traitance, </a:t>
            </a:r>
            <a:r>
              <a:rPr lang="fr-FR" sz="2400" dirty="0" smtClean="0">
                <a:solidFill>
                  <a:schemeClr val="tx1">
                    <a:lumMod val="50000"/>
                    <a:lumOff val="50000"/>
                  </a:schemeClr>
                </a:solidFill>
              </a:rPr>
              <a:t>la </a:t>
            </a:r>
            <a:r>
              <a:rPr lang="fr-FR" sz="2400" dirty="0">
                <a:solidFill>
                  <a:schemeClr val="tx1">
                    <a:lumMod val="50000"/>
                    <a:lumOff val="50000"/>
                  </a:schemeClr>
                </a:solidFill>
              </a:rPr>
              <a:t>marque </a:t>
            </a:r>
            <a:r>
              <a:rPr lang="fr-FR" sz="2400" dirty="0" smtClean="0">
                <a:solidFill>
                  <a:schemeClr val="tx1">
                    <a:lumMod val="50000"/>
                    <a:lumOff val="50000"/>
                  </a:schemeClr>
                </a:solidFill>
              </a:rPr>
              <a:t>Apple a publié </a:t>
            </a:r>
            <a:r>
              <a:rPr lang="fr-FR" sz="2400" dirty="0">
                <a:solidFill>
                  <a:schemeClr val="tx1">
                    <a:lumMod val="50000"/>
                    <a:lumOff val="50000"/>
                  </a:schemeClr>
                </a:solidFill>
              </a:rPr>
              <a:t>la liste de </a:t>
            </a:r>
            <a:r>
              <a:rPr lang="fr-FR" sz="2400" dirty="0" smtClean="0">
                <a:solidFill>
                  <a:schemeClr val="tx1">
                    <a:lumMod val="50000"/>
                    <a:lumOff val="50000"/>
                  </a:schemeClr>
                </a:solidFill>
              </a:rPr>
              <a:t>ses </a:t>
            </a:r>
            <a:r>
              <a:rPr lang="fr-FR" sz="2400" dirty="0">
                <a:solidFill>
                  <a:schemeClr val="tx1">
                    <a:lumMod val="50000"/>
                    <a:lumOff val="50000"/>
                  </a:schemeClr>
                </a:solidFill>
              </a:rPr>
              <a:t>fournisseurs ainsi qu'un rapport </a:t>
            </a:r>
            <a:r>
              <a:rPr lang="fr-FR" sz="2400" dirty="0" smtClean="0">
                <a:solidFill>
                  <a:schemeClr val="tx1">
                    <a:lumMod val="50000"/>
                    <a:lumOff val="50000"/>
                  </a:schemeClr>
                </a:solidFill>
              </a:rPr>
              <a:t>sur </a:t>
            </a:r>
            <a:r>
              <a:rPr lang="fr-FR" sz="2400" dirty="0">
                <a:solidFill>
                  <a:schemeClr val="tx1">
                    <a:lumMod val="50000"/>
                    <a:lumOff val="50000"/>
                  </a:schemeClr>
                </a:solidFill>
              </a:rPr>
              <a:t>les progrès </a:t>
            </a:r>
            <a:r>
              <a:rPr lang="fr-FR" sz="2400" dirty="0" smtClean="0">
                <a:solidFill>
                  <a:schemeClr val="tx1">
                    <a:lumMod val="50000"/>
                    <a:lumOff val="50000"/>
                  </a:schemeClr>
                </a:solidFill>
              </a:rPr>
              <a:t>relatifs observés.</a:t>
            </a:r>
            <a:endParaRPr lang="en-CA" sz="2400" dirty="0">
              <a:solidFill>
                <a:schemeClr val="tx1">
                  <a:lumMod val="50000"/>
                  <a:lumOff val="50000"/>
                </a:schemeClr>
              </a:solidFill>
              <a:ea typeface="Arial" pitchFamily="-123" charset="0"/>
              <a:cs typeface="Arial" pitchFamily="-123" charset="0"/>
            </a:endParaRPr>
          </a:p>
          <a:p>
            <a:pPr marL="173038" indent="-173038">
              <a:lnSpc>
                <a:spcPts val="3400"/>
              </a:lnSpc>
              <a:spcBef>
                <a:spcPct val="20000"/>
              </a:spcBef>
            </a:pPr>
            <a:endParaRPr lang="en-CA" dirty="0">
              <a:solidFill>
                <a:srgbClr val="595959"/>
              </a:solidFill>
              <a:ea typeface="Arial" pitchFamily="-123" charset="0"/>
              <a:cs typeface="Arial" pitchFamily="-123" charset="0"/>
            </a:endParaRPr>
          </a:p>
        </p:txBody>
      </p:sp>
      <p:pic>
        <p:nvPicPr>
          <p:cNvPr id="129029" name="Picture 5" descr="Image 2"/>
          <p:cNvPicPr>
            <a:picLocks noChangeAspect="1" noChangeArrowheads="1"/>
          </p:cNvPicPr>
          <p:nvPr>
            <p:custDataLst>
              <p:tags r:id="rId4"/>
            </p:custDataLst>
          </p:nvPr>
        </p:nvPicPr>
        <p:blipFill>
          <a:blip r:embed="rId7"/>
          <a:srcRect/>
          <a:stretch>
            <a:fillRect/>
          </a:stretch>
        </p:blipFill>
        <p:spPr bwMode="auto">
          <a:xfrm>
            <a:off x="2828925" y="4038600"/>
            <a:ext cx="3810000" cy="2743200"/>
          </a:xfrm>
          <a:prstGeom prst="rect">
            <a:avLst/>
          </a:prstGeom>
          <a:noFill/>
        </p:spPr>
      </p:pic>
      <p:sp>
        <p:nvSpPr>
          <p:cNvPr id="2" name="ZoneTexte 1"/>
          <p:cNvSpPr txBox="1"/>
          <p:nvPr/>
        </p:nvSpPr>
        <p:spPr>
          <a:xfrm>
            <a:off x="2834655" y="6424095"/>
            <a:ext cx="657225" cy="307777"/>
          </a:xfrm>
          <a:prstGeom prst="rect">
            <a:avLst/>
          </a:prstGeom>
          <a:solidFill>
            <a:schemeClr val="bg1"/>
          </a:solidFill>
        </p:spPr>
        <p:txBody>
          <a:bodyPr wrap="square" rtlCol="0">
            <a:spAutoFit/>
          </a:bodyPr>
          <a:lstStyle/>
          <a:p>
            <a:r>
              <a:rPr lang="fr-CA" sz="1400" b="1" i="1" dirty="0" smtClean="0">
                <a:solidFill>
                  <a:schemeClr val="bg1">
                    <a:lumMod val="50000"/>
                  </a:schemeClr>
                </a:solidFill>
              </a:rPr>
              <a:t>Apple</a:t>
            </a:r>
            <a:endParaRPr lang="fr-CA" sz="1400" b="1" i="1" dirty="0">
              <a:solidFill>
                <a:schemeClr val="bg1">
                  <a:lumMod val="50000"/>
                </a:schemeClr>
              </a:solidFill>
            </a:endParaRPr>
          </a:p>
        </p:txBody>
      </p:sp>
    </p:spTree>
    <p:extLst>
      <p:ext uri="{BB962C8B-B14F-4D97-AF65-F5344CB8AC3E}">
        <p14:creationId xmlns:p14="http://schemas.microsoft.com/office/powerpoint/2010/main" val="978083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ZoneTexte 8"/>
          <p:cNvSpPr txBox="1">
            <a:spLocks noChangeArrowheads="1"/>
          </p:cNvSpPr>
          <p:nvPr>
            <p:custDataLst>
              <p:tags r:id="rId1"/>
            </p:custDataLst>
          </p:nvPr>
        </p:nvSpPr>
        <p:spPr bwMode="auto">
          <a:xfrm>
            <a:off x="323850" y="1125538"/>
            <a:ext cx="8820150" cy="519112"/>
          </a:xfrm>
          <a:prstGeom prst="rect">
            <a:avLst/>
          </a:prstGeom>
          <a:solidFill>
            <a:srgbClr val="FF9900"/>
          </a:solidFill>
          <a:ln w="9525">
            <a:noFill/>
            <a:miter lim="800000"/>
            <a:headEnd/>
            <a:tailEnd/>
          </a:ln>
        </p:spPr>
        <p:txBody>
          <a:bodyPr>
            <a:prstTxWarp prst="textNoShape">
              <a:avLst/>
            </a:prstTxWarp>
            <a:spAutoFit/>
          </a:bodyPr>
          <a:lstStyle/>
          <a:p>
            <a:endParaRPr lang="fr-CA" sz="2800">
              <a:solidFill>
                <a:srgbClr val="F2F2F2"/>
              </a:solidFill>
              <a:ea typeface="Arial" pitchFamily="-123" charset="0"/>
              <a:cs typeface="Arial" pitchFamily="-123" charset="0"/>
            </a:endParaRPr>
          </a:p>
        </p:txBody>
      </p:sp>
      <p:sp>
        <p:nvSpPr>
          <p:cNvPr id="131076" name="Espace réservé du texte 5"/>
          <p:cNvSpPr>
            <a:spLocks/>
          </p:cNvSpPr>
          <p:nvPr>
            <p:custDataLst>
              <p:tags r:id="rId2"/>
            </p:custDataLst>
          </p:nvPr>
        </p:nvSpPr>
        <p:spPr bwMode="auto">
          <a:xfrm>
            <a:off x="533400" y="1905000"/>
            <a:ext cx="8286750" cy="3857625"/>
          </a:xfrm>
          <a:prstGeom prst="rect">
            <a:avLst/>
          </a:prstGeom>
          <a:noFill/>
          <a:ln w="9525">
            <a:noFill/>
            <a:miter lim="800000"/>
            <a:headEnd/>
            <a:tailEnd/>
          </a:ln>
        </p:spPr>
        <p:txBody>
          <a:bodyPr>
            <a:prstTxWarp prst="textNoShape">
              <a:avLst/>
            </a:prstTxWarp>
          </a:bodyPr>
          <a:lstStyle/>
          <a:p>
            <a:pPr>
              <a:lnSpc>
                <a:spcPts val="3400"/>
              </a:lnSpc>
              <a:spcBef>
                <a:spcPct val="20000"/>
              </a:spcBef>
            </a:pPr>
            <a:r>
              <a:rPr lang="fr-CA" sz="3200" dirty="0">
                <a:solidFill>
                  <a:schemeClr val="tx1">
                    <a:lumMod val="50000"/>
                    <a:lumOff val="50000"/>
                  </a:schemeClr>
                </a:solidFill>
                <a:latin typeface="Helvetica" pitchFamily="-123" charset="0"/>
              </a:rPr>
              <a:t>S</a:t>
            </a:r>
            <a:r>
              <a:rPr lang="fr-FR" sz="3200" dirty="0" err="1" smtClean="0">
                <a:solidFill>
                  <a:schemeClr val="tx1">
                    <a:lumMod val="50000"/>
                    <a:lumOff val="50000"/>
                  </a:schemeClr>
                </a:solidFill>
                <a:latin typeface="Helvetica" pitchFamily="-123" charset="0"/>
              </a:rPr>
              <a:t>ecteur</a:t>
            </a:r>
            <a:r>
              <a:rPr lang="fr-FR" sz="3200" dirty="0" smtClean="0">
                <a:solidFill>
                  <a:schemeClr val="tx1">
                    <a:lumMod val="50000"/>
                    <a:lumOff val="50000"/>
                  </a:schemeClr>
                </a:solidFill>
                <a:latin typeface="Helvetica" pitchFamily="-123" charset="0"/>
              </a:rPr>
              <a:t> minier au Québec : une prise en charge qui fait la différence</a:t>
            </a:r>
          </a:p>
          <a:p>
            <a:pPr algn="ctr">
              <a:lnSpc>
                <a:spcPts val="3400"/>
              </a:lnSpc>
              <a:spcBef>
                <a:spcPct val="20000"/>
              </a:spcBef>
            </a:pPr>
            <a:r>
              <a:rPr lang="fr-FR" sz="2000" i="1" dirty="0">
                <a:solidFill>
                  <a:schemeClr val="tx1">
                    <a:lumMod val="50000"/>
                    <a:lumOff val="50000"/>
                  </a:schemeClr>
                </a:solidFill>
                <a:latin typeface="Helvetica" pitchFamily="-123" charset="0"/>
              </a:rPr>
              <a:t>U</a:t>
            </a:r>
            <a:r>
              <a:rPr lang="fr-FR" sz="2000" i="1" dirty="0" smtClean="0">
                <a:solidFill>
                  <a:schemeClr val="tx1">
                    <a:lumMod val="50000"/>
                    <a:lumOff val="50000"/>
                  </a:schemeClr>
                </a:solidFill>
                <a:latin typeface="Helvetica" pitchFamily="-123" charset="0"/>
              </a:rPr>
              <a:t>ne </a:t>
            </a:r>
            <a:r>
              <a:rPr lang="fr-FR" sz="2000" i="1" dirty="0">
                <a:solidFill>
                  <a:schemeClr val="tx1">
                    <a:lumMod val="50000"/>
                    <a:lumOff val="50000"/>
                  </a:schemeClr>
                </a:solidFill>
                <a:latin typeface="Helvetica" pitchFamily="-123" charset="0"/>
              </a:rPr>
              <a:t>diminution de plus de 75 % de l'ensemble des accidents dans les mines du Québec depuis les 20 dernières années</a:t>
            </a:r>
            <a:endParaRPr lang="en-CA" i="1" dirty="0">
              <a:solidFill>
                <a:schemeClr val="tx1">
                  <a:lumMod val="50000"/>
                  <a:lumOff val="50000"/>
                </a:schemeClr>
              </a:solidFill>
              <a:ea typeface="Arial" pitchFamily="-123" charset="0"/>
              <a:cs typeface="Arial" pitchFamily="-123" charset="0"/>
            </a:endParaRPr>
          </a:p>
          <a:p>
            <a:pPr marL="173038" indent="-173038">
              <a:lnSpc>
                <a:spcPts val="3400"/>
              </a:lnSpc>
              <a:spcBef>
                <a:spcPct val="20000"/>
              </a:spcBef>
            </a:pPr>
            <a:endParaRPr lang="en-CA" dirty="0">
              <a:solidFill>
                <a:srgbClr val="595959"/>
              </a:solidFill>
              <a:ea typeface="Arial" pitchFamily="-123" charset="0"/>
              <a:cs typeface="Arial" pitchFamily="-123" charset="0"/>
            </a:endParaRPr>
          </a:p>
        </p:txBody>
      </p:sp>
      <p:pic>
        <p:nvPicPr>
          <p:cNvPr id="131077" name="Picture 5" descr="20110927_C6760_PHOTO_FR_3825"/>
          <p:cNvPicPr>
            <a:picLocks noChangeAspect="1" noChangeArrowheads="1"/>
          </p:cNvPicPr>
          <p:nvPr>
            <p:custDataLst>
              <p:tags r:id="rId3"/>
            </p:custDataLst>
          </p:nvPr>
        </p:nvPicPr>
        <p:blipFill>
          <a:blip r:embed="rId7"/>
          <a:srcRect/>
          <a:stretch>
            <a:fillRect/>
          </a:stretch>
        </p:blipFill>
        <p:spPr bwMode="auto">
          <a:xfrm>
            <a:off x="1676400" y="3684588"/>
            <a:ext cx="5562600" cy="3173412"/>
          </a:xfrm>
          <a:prstGeom prst="rect">
            <a:avLst/>
          </a:prstGeom>
          <a:noFill/>
        </p:spPr>
      </p:pic>
      <p:sp>
        <p:nvSpPr>
          <p:cNvPr id="6" name="Titre 13"/>
          <p:cNvSpPr>
            <a:spLocks noGrp="1"/>
          </p:cNvSpPr>
          <p:nvPr>
            <p:ph type="title" idx="4294967295"/>
            <p:custDataLst>
              <p:tags r:id="rId4"/>
            </p:custDataLst>
          </p:nvPr>
        </p:nvSpPr>
        <p:spPr>
          <a:xfrm>
            <a:off x="35496" y="476672"/>
            <a:ext cx="8928992" cy="796925"/>
          </a:xfrm>
          <a:prstGeom prst="rect">
            <a:avLst/>
          </a:prstGeom>
        </p:spPr>
        <p:txBody>
          <a:bodyPr>
            <a:normAutofit fontScale="90000"/>
          </a:bodyPr>
          <a:lstStyle/>
          <a:p>
            <a:pPr algn="l" defTabSz="898525" eaLnBrk="1" hangingPunct="1">
              <a:lnSpc>
                <a:spcPts val="3400"/>
              </a:lnSpc>
              <a:tabLst>
                <a:tab pos="898525" algn="l"/>
              </a:tabLst>
            </a:pPr>
            <a:r>
              <a:rPr lang="fr-CA" sz="3100" b="1" dirty="0" smtClean="0">
                <a:solidFill>
                  <a:srgbClr val="F68222"/>
                </a:solidFill>
                <a:latin typeface="Arial" pitchFamily="-123" charset="0"/>
                <a:ea typeface="Arial" pitchFamily="-123" charset="0"/>
                <a:cs typeface="Arial" pitchFamily="-123" charset="0"/>
              </a:rPr>
              <a:t>La santé et sécurité au travail (SST) : des exemples</a:t>
            </a:r>
            <a:r>
              <a:rPr lang="fr-CA" sz="3200" b="1" dirty="0" smtClean="0">
                <a:solidFill>
                  <a:srgbClr val="FF6600"/>
                </a:solidFill>
                <a:latin typeface="Arial" pitchFamily="-123" charset="0"/>
                <a:ea typeface="Arial" pitchFamily="-123" charset="0"/>
                <a:cs typeface="Arial" pitchFamily="-123" charset="0"/>
              </a:rPr>
              <a:t/>
            </a:r>
            <a:br>
              <a:rPr lang="fr-CA" sz="3200" b="1" dirty="0" smtClean="0">
                <a:solidFill>
                  <a:srgbClr val="FF6600"/>
                </a:solidFill>
                <a:latin typeface="Arial" pitchFamily="-123" charset="0"/>
                <a:ea typeface="Arial" pitchFamily="-123" charset="0"/>
                <a:cs typeface="Arial" pitchFamily="-123" charset="0"/>
              </a:rPr>
            </a:br>
            <a:endParaRPr lang="fr-CA" sz="3200" b="1" dirty="0" smtClean="0">
              <a:solidFill>
                <a:srgbClr val="FF6600"/>
              </a:solidFill>
              <a:latin typeface="Arial" pitchFamily="-123" charset="0"/>
              <a:ea typeface="Arial" pitchFamily="-123" charset="0"/>
              <a:cs typeface="Arial" pitchFamily="-123" charset="0"/>
            </a:endParaRPr>
          </a:p>
        </p:txBody>
      </p:sp>
    </p:spTree>
    <p:extLst>
      <p:ext uri="{BB962C8B-B14F-4D97-AF65-F5344CB8AC3E}">
        <p14:creationId xmlns:p14="http://schemas.microsoft.com/office/powerpoint/2010/main" val="1901580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itre 13"/>
          <p:cNvSpPr>
            <a:spLocks noGrp="1"/>
          </p:cNvSpPr>
          <p:nvPr>
            <p:ph type="title" idx="4294967295"/>
            <p:custDataLst>
              <p:tags r:id="rId1"/>
            </p:custDataLst>
          </p:nvPr>
        </p:nvSpPr>
        <p:spPr>
          <a:xfrm>
            <a:off x="323850" y="152400"/>
            <a:ext cx="8391525" cy="796925"/>
          </a:xfrm>
          <a:prstGeom prst="rect">
            <a:avLst/>
          </a:prstGeom>
        </p:spPr>
        <p:txBody>
          <a:bodyPr/>
          <a:lstStyle/>
          <a:p>
            <a:pPr algn="l" defTabSz="898525" eaLnBrk="1" hangingPunct="1">
              <a:lnSpc>
                <a:spcPts val="3400"/>
              </a:lnSpc>
              <a:tabLst>
                <a:tab pos="898525" algn="l"/>
              </a:tabLst>
            </a:pPr>
            <a:r>
              <a:rPr lang="fr-CA" sz="3200" b="1" dirty="0" smtClean="0">
                <a:solidFill>
                  <a:srgbClr val="F68222"/>
                </a:solidFill>
                <a:latin typeface="Arial" pitchFamily="-123" charset="0"/>
                <a:ea typeface="Arial" pitchFamily="-123" charset="0"/>
                <a:cs typeface="Arial" pitchFamily="-123" charset="0"/>
              </a:rPr>
              <a:t>Exemples d’actions SST</a:t>
            </a:r>
          </a:p>
        </p:txBody>
      </p:sp>
      <p:sp>
        <p:nvSpPr>
          <p:cNvPr id="133123" name="ZoneTexte 8"/>
          <p:cNvSpPr txBox="1">
            <a:spLocks noChangeArrowheads="1"/>
          </p:cNvSpPr>
          <p:nvPr>
            <p:custDataLst>
              <p:tags r:id="rId2"/>
            </p:custDataLst>
          </p:nvPr>
        </p:nvSpPr>
        <p:spPr bwMode="auto">
          <a:xfrm>
            <a:off x="323850" y="1125538"/>
            <a:ext cx="8820150" cy="519112"/>
          </a:xfrm>
          <a:prstGeom prst="rect">
            <a:avLst/>
          </a:prstGeom>
          <a:solidFill>
            <a:srgbClr val="FF9900"/>
          </a:solidFill>
          <a:ln w="9525">
            <a:noFill/>
            <a:miter lim="800000"/>
            <a:headEnd/>
            <a:tailEnd/>
          </a:ln>
        </p:spPr>
        <p:txBody>
          <a:bodyPr>
            <a:prstTxWarp prst="textNoShape">
              <a:avLst/>
            </a:prstTxWarp>
            <a:spAutoFit/>
          </a:bodyPr>
          <a:lstStyle/>
          <a:p>
            <a:endParaRPr lang="fr-CA" sz="2800">
              <a:solidFill>
                <a:srgbClr val="F2F2F2"/>
              </a:solidFill>
              <a:ea typeface="Arial" pitchFamily="-123" charset="0"/>
              <a:cs typeface="Arial" pitchFamily="-123" charset="0"/>
            </a:endParaRPr>
          </a:p>
        </p:txBody>
      </p:sp>
      <p:sp>
        <p:nvSpPr>
          <p:cNvPr id="133124" name="Espace réservé du texte 5"/>
          <p:cNvSpPr>
            <a:spLocks/>
          </p:cNvSpPr>
          <p:nvPr>
            <p:custDataLst>
              <p:tags r:id="rId3"/>
            </p:custDataLst>
          </p:nvPr>
        </p:nvSpPr>
        <p:spPr bwMode="auto">
          <a:xfrm>
            <a:off x="533400" y="1905000"/>
            <a:ext cx="8286750" cy="3857625"/>
          </a:xfrm>
          <a:prstGeom prst="rect">
            <a:avLst/>
          </a:prstGeom>
          <a:noFill/>
          <a:ln w="9525">
            <a:noFill/>
            <a:miter lim="800000"/>
            <a:headEnd/>
            <a:tailEnd/>
          </a:ln>
        </p:spPr>
        <p:txBody>
          <a:bodyPr>
            <a:prstTxWarp prst="textNoShape">
              <a:avLst/>
            </a:prstTxWarp>
          </a:bodyPr>
          <a:lstStyle/>
          <a:p>
            <a:pPr>
              <a:lnSpc>
                <a:spcPts val="3400"/>
              </a:lnSpc>
              <a:spcBef>
                <a:spcPct val="20000"/>
              </a:spcBef>
            </a:pPr>
            <a:r>
              <a:rPr lang="en-CA" sz="3600" dirty="0" err="1" smtClean="0">
                <a:solidFill>
                  <a:schemeClr val="tx1">
                    <a:lumMod val="50000"/>
                    <a:lumOff val="50000"/>
                  </a:schemeClr>
                </a:solidFill>
                <a:ea typeface="Arial" pitchFamily="-123" charset="0"/>
                <a:cs typeface="Arial" pitchFamily="-123" charset="0"/>
              </a:rPr>
              <a:t>Objectif</a:t>
            </a:r>
            <a:r>
              <a:rPr lang="en-CA" sz="3600" dirty="0" smtClean="0">
                <a:solidFill>
                  <a:schemeClr val="tx1">
                    <a:lumMod val="50000"/>
                    <a:lumOff val="50000"/>
                  </a:schemeClr>
                </a:solidFill>
                <a:ea typeface="Arial" pitchFamily="-123" charset="0"/>
                <a:cs typeface="Arial" pitchFamily="-123" charset="0"/>
              </a:rPr>
              <a:t> </a:t>
            </a:r>
            <a:r>
              <a:rPr lang="en-CA" sz="3600" dirty="0">
                <a:solidFill>
                  <a:schemeClr val="tx1">
                    <a:lumMod val="50000"/>
                    <a:lumOff val="50000"/>
                  </a:schemeClr>
                </a:solidFill>
                <a:ea typeface="Arial" pitchFamily="-123" charset="0"/>
                <a:cs typeface="Arial" pitchFamily="-123" charset="0"/>
              </a:rPr>
              <a:t>: </a:t>
            </a:r>
            <a:r>
              <a:rPr lang="en-CA" sz="3600" dirty="0" err="1">
                <a:solidFill>
                  <a:schemeClr val="tx1">
                    <a:lumMod val="50000"/>
                    <a:lumOff val="50000"/>
                  </a:schemeClr>
                </a:solidFill>
                <a:ea typeface="Arial" pitchFamily="-123" charset="0"/>
                <a:cs typeface="Arial" pitchFamily="-123" charset="0"/>
              </a:rPr>
              <a:t>z</a:t>
            </a:r>
            <a:r>
              <a:rPr lang="en-CA" sz="3600" dirty="0" err="1" smtClean="0">
                <a:solidFill>
                  <a:schemeClr val="tx1">
                    <a:lumMod val="50000"/>
                    <a:lumOff val="50000"/>
                  </a:schemeClr>
                </a:solidFill>
                <a:ea typeface="Arial" pitchFamily="-123" charset="0"/>
                <a:cs typeface="Arial" pitchFamily="-123" charset="0"/>
              </a:rPr>
              <a:t>éro</a:t>
            </a:r>
            <a:r>
              <a:rPr lang="en-CA" sz="3600" dirty="0" smtClean="0">
                <a:solidFill>
                  <a:schemeClr val="tx1">
                    <a:lumMod val="50000"/>
                    <a:lumOff val="50000"/>
                  </a:schemeClr>
                </a:solidFill>
                <a:ea typeface="Arial" pitchFamily="-123" charset="0"/>
                <a:cs typeface="Arial" pitchFamily="-123" charset="0"/>
              </a:rPr>
              <a:t> </a:t>
            </a:r>
            <a:r>
              <a:rPr lang="en-CA" sz="3600" dirty="0">
                <a:solidFill>
                  <a:schemeClr val="tx1">
                    <a:lumMod val="50000"/>
                    <a:lumOff val="50000"/>
                  </a:schemeClr>
                </a:solidFill>
                <a:ea typeface="Arial" pitchFamily="-123" charset="0"/>
                <a:cs typeface="Arial" pitchFamily="-123" charset="0"/>
              </a:rPr>
              <a:t>a</a:t>
            </a:r>
            <a:r>
              <a:rPr lang="en-CA" sz="3600" dirty="0" smtClean="0">
                <a:solidFill>
                  <a:schemeClr val="tx1">
                    <a:lumMod val="50000"/>
                    <a:lumOff val="50000"/>
                  </a:schemeClr>
                </a:solidFill>
                <a:ea typeface="Arial" pitchFamily="-123" charset="0"/>
                <a:cs typeface="Arial" pitchFamily="-123" charset="0"/>
              </a:rPr>
              <a:t>ccident</a:t>
            </a:r>
            <a:endParaRPr lang="en-CA" sz="3600" dirty="0">
              <a:solidFill>
                <a:schemeClr val="tx1">
                  <a:lumMod val="50000"/>
                  <a:lumOff val="50000"/>
                </a:schemeClr>
              </a:solidFill>
              <a:ea typeface="Arial" pitchFamily="-123" charset="0"/>
              <a:cs typeface="Arial" pitchFamily="-123" charset="0"/>
            </a:endParaRPr>
          </a:p>
          <a:p>
            <a:pPr marL="350838" indent="-350838">
              <a:spcBef>
                <a:spcPct val="20000"/>
              </a:spcBef>
              <a:buFontTx/>
              <a:buBlip>
                <a:blip r:embed="rId6"/>
              </a:buBlip>
            </a:pPr>
            <a:r>
              <a:rPr lang="en-CA" sz="3200" dirty="0">
                <a:solidFill>
                  <a:schemeClr val="tx1">
                    <a:lumMod val="50000"/>
                    <a:lumOff val="50000"/>
                  </a:schemeClr>
                </a:solidFill>
                <a:ea typeface="Arial" pitchFamily="-123" charset="0"/>
                <a:cs typeface="Arial" pitchFamily="-123" charset="0"/>
              </a:rPr>
              <a:t> F</a:t>
            </a:r>
            <a:r>
              <a:rPr lang="fr-FR" sz="3200" dirty="0" err="1" smtClean="0">
                <a:solidFill>
                  <a:schemeClr val="tx1">
                    <a:lumMod val="50000"/>
                    <a:lumOff val="50000"/>
                  </a:schemeClr>
                </a:solidFill>
              </a:rPr>
              <a:t>aciliter</a:t>
            </a:r>
            <a:r>
              <a:rPr lang="fr-FR" sz="3200" dirty="0" smtClean="0">
                <a:solidFill>
                  <a:schemeClr val="tx1">
                    <a:lumMod val="50000"/>
                    <a:lumOff val="50000"/>
                  </a:schemeClr>
                </a:solidFill>
              </a:rPr>
              <a:t> </a:t>
            </a:r>
            <a:r>
              <a:rPr lang="fr-FR" sz="3200" dirty="0">
                <a:solidFill>
                  <a:schemeClr val="tx1">
                    <a:lumMod val="50000"/>
                    <a:lumOff val="50000"/>
                  </a:schemeClr>
                </a:solidFill>
              </a:rPr>
              <a:t>la transmission </a:t>
            </a:r>
            <a:r>
              <a:rPr lang="fr-FR" sz="3200" dirty="0" smtClean="0">
                <a:solidFill>
                  <a:schemeClr val="tx1">
                    <a:lumMod val="50000"/>
                    <a:lumOff val="50000"/>
                  </a:schemeClr>
                </a:solidFill>
              </a:rPr>
              <a:t>du </a:t>
            </a:r>
            <a:r>
              <a:rPr lang="fr-FR" sz="3200" dirty="0">
                <a:solidFill>
                  <a:schemeClr val="tx1">
                    <a:lumMod val="50000"/>
                    <a:lumOff val="50000"/>
                  </a:schemeClr>
                </a:solidFill>
              </a:rPr>
              <a:t>savoir-faire entre les travailleurs d'expérience et ceux qui viennent </a:t>
            </a:r>
            <a:r>
              <a:rPr lang="fr-FR" sz="3200" dirty="0" smtClean="0">
                <a:solidFill>
                  <a:schemeClr val="tx1">
                    <a:lumMod val="50000"/>
                    <a:lumOff val="50000"/>
                  </a:schemeClr>
                </a:solidFill>
              </a:rPr>
              <a:t>d'arriver</a:t>
            </a:r>
          </a:p>
          <a:p>
            <a:pPr lvl="1">
              <a:lnSpc>
                <a:spcPts val="3400"/>
              </a:lnSpc>
              <a:spcBef>
                <a:spcPct val="20000"/>
              </a:spcBef>
            </a:pPr>
            <a:endParaRPr lang="en-CA" sz="2400" dirty="0">
              <a:solidFill>
                <a:schemeClr val="tx1">
                  <a:lumMod val="50000"/>
                  <a:lumOff val="50000"/>
                </a:schemeClr>
              </a:solidFill>
              <a:ea typeface="Arial" pitchFamily="-123" charset="0"/>
              <a:cs typeface="Arial" pitchFamily="-123" charset="0"/>
            </a:endParaRPr>
          </a:p>
          <a:p>
            <a:pPr marL="396875" indent="-396875">
              <a:spcBef>
                <a:spcPct val="20000"/>
              </a:spcBef>
              <a:buFontTx/>
              <a:buBlip>
                <a:blip r:embed="rId6"/>
              </a:buBlip>
            </a:pPr>
            <a:r>
              <a:rPr lang="en-CA" sz="3200" dirty="0">
                <a:solidFill>
                  <a:schemeClr val="tx1">
                    <a:lumMod val="50000"/>
                    <a:lumOff val="50000"/>
                  </a:schemeClr>
                </a:solidFill>
                <a:ea typeface="Arial" pitchFamily="-123" charset="0"/>
                <a:cs typeface="Arial" pitchFamily="-123" charset="0"/>
              </a:rPr>
              <a:t> </a:t>
            </a:r>
            <a:r>
              <a:rPr lang="en-CA" sz="3200" dirty="0" err="1" smtClean="0">
                <a:solidFill>
                  <a:schemeClr val="tx1">
                    <a:lumMod val="50000"/>
                    <a:lumOff val="50000"/>
                  </a:schemeClr>
                </a:solidFill>
                <a:ea typeface="Arial" pitchFamily="-123" charset="0"/>
                <a:cs typeface="Arial" pitchFamily="-123" charset="0"/>
              </a:rPr>
              <a:t>Effets</a:t>
            </a:r>
            <a:r>
              <a:rPr lang="en-CA" sz="3200" dirty="0" smtClean="0">
                <a:solidFill>
                  <a:schemeClr val="tx1">
                    <a:lumMod val="50000"/>
                    <a:lumOff val="50000"/>
                  </a:schemeClr>
                </a:solidFill>
                <a:ea typeface="Arial" pitchFamily="-123" charset="0"/>
                <a:cs typeface="Arial" pitchFamily="-123" charset="0"/>
              </a:rPr>
              <a:t> </a:t>
            </a:r>
            <a:r>
              <a:rPr lang="en-CA" sz="3200" dirty="0">
                <a:solidFill>
                  <a:schemeClr val="tx1">
                    <a:lumMod val="50000"/>
                    <a:lumOff val="50000"/>
                  </a:schemeClr>
                </a:solidFill>
                <a:ea typeface="Arial" pitchFamily="-123" charset="0"/>
                <a:cs typeface="Arial" pitchFamily="-123" charset="0"/>
              </a:rPr>
              <a:t>: santé et </a:t>
            </a:r>
            <a:r>
              <a:rPr lang="en-CA" sz="3200" dirty="0" err="1" smtClean="0">
                <a:solidFill>
                  <a:schemeClr val="tx1">
                    <a:lumMod val="50000"/>
                    <a:lumOff val="50000"/>
                  </a:schemeClr>
                </a:solidFill>
                <a:ea typeface="Arial" pitchFamily="-123" charset="0"/>
                <a:cs typeface="Arial" pitchFamily="-123" charset="0"/>
              </a:rPr>
              <a:t>bien</a:t>
            </a:r>
            <a:r>
              <a:rPr lang="en-CA" altLang="ja-JP" sz="3200" dirty="0" err="1" smtClean="0">
                <a:solidFill>
                  <a:schemeClr val="tx1">
                    <a:lumMod val="50000"/>
                    <a:lumOff val="50000"/>
                  </a:schemeClr>
                </a:solidFill>
                <a:ea typeface="Arial" pitchFamily="-123" charset="0"/>
                <a:cs typeface="Arial" pitchFamily="-123" charset="0"/>
              </a:rPr>
              <a:t>être</a:t>
            </a:r>
            <a:r>
              <a:rPr lang="en-CA" altLang="ja-JP" sz="3200" dirty="0" smtClean="0">
                <a:solidFill>
                  <a:schemeClr val="tx1">
                    <a:lumMod val="50000"/>
                    <a:lumOff val="50000"/>
                  </a:schemeClr>
                </a:solidFill>
                <a:ea typeface="Arial" pitchFamily="-123" charset="0"/>
                <a:cs typeface="Arial" pitchFamily="-123" charset="0"/>
              </a:rPr>
              <a:t> </a:t>
            </a:r>
            <a:r>
              <a:rPr lang="en-CA" altLang="ja-JP" sz="3200" dirty="0">
                <a:solidFill>
                  <a:schemeClr val="tx1">
                    <a:lumMod val="50000"/>
                    <a:lumOff val="50000"/>
                  </a:schemeClr>
                </a:solidFill>
                <a:ea typeface="Arial" pitchFamily="-123" charset="0"/>
                <a:cs typeface="Arial" pitchFamily="-123" charset="0"/>
              </a:rPr>
              <a:t>pour les </a:t>
            </a:r>
            <a:r>
              <a:rPr lang="en-CA" altLang="ja-JP" sz="3200" dirty="0" err="1">
                <a:solidFill>
                  <a:schemeClr val="tx1">
                    <a:lumMod val="50000"/>
                    <a:lumOff val="50000"/>
                  </a:schemeClr>
                </a:solidFill>
                <a:ea typeface="Arial" pitchFamily="-123" charset="0"/>
                <a:cs typeface="Arial" pitchFamily="-123" charset="0"/>
              </a:rPr>
              <a:t>employés</a:t>
            </a:r>
            <a:endParaRPr lang="en-CA" sz="3200" dirty="0">
              <a:solidFill>
                <a:schemeClr val="tx1">
                  <a:lumMod val="50000"/>
                  <a:lumOff val="50000"/>
                </a:schemeClr>
              </a:solidFill>
              <a:ea typeface="Arial" pitchFamily="-123" charset="0"/>
              <a:cs typeface="Arial" pitchFamily="-123" charset="0"/>
            </a:endParaRPr>
          </a:p>
          <a:p>
            <a:pPr marL="173038" indent="-173038">
              <a:lnSpc>
                <a:spcPts val="3400"/>
              </a:lnSpc>
              <a:spcBef>
                <a:spcPct val="20000"/>
              </a:spcBef>
              <a:buFontTx/>
              <a:buBlip>
                <a:blip r:embed="rId6"/>
              </a:buBlip>
            </a:pPr>
            <a:endParaRPr lang="en-CA" dirty="0">
              <a:solidFill>
                <a:srgbClr val="595959"/>
              </a:solidFill>
              <a:ea typeface="Arial" pitchFamily="-123" charset="0"/>
              <a:cs typeface="Arial" pitchFamily="-123" charset="0"/>
            </a:endParaRPr>
          </a:p>
        </p:txBody>
      </p:sp>
    </p:spTree>
    <p:extLst>
      <p:ext uri="{BB962C8B-B14F-4D97-AF65-F5344CB8AC3E}">
        <p14:creationId xmlns:p14="http://schemas.microsoft.com/office/powerpoint/2010/main" val="1321256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re 1"/>
          <p:cNvSpPr>
            <a:spLocks noGrp="1"/>
          </p:cNvSpPr>
          <p:nvPr>
            <p:ph type="title"/>
            <p:custDataLst>
              <p:tags r:id="rId1"/>
            </p:custDataLst>
          </p:nvPr>
        </p:nvSpPr>
        <p:spPr bwMode="auto">
          <a:xfrm>
            <a:off x="152400" y="228600"/>
            <a:ext cx="8888917"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Échange :  Avez-vous des exemples d’actions reliés aux enjeux BNQ 21000?</a:t>
            </a:r>
          </a:p>
        </p:txBody>
      </p:sp>
      <p:pic>
        <p:nvPicPr>
          <p:cNvPr id="4097" name="Picture 1"/>
          <p:cNvPicPr>
            <a:picLocks noChangeAspect="1" noChangeArrowheads="1"/>
          </p:cNvPicPr>
          <p:nvPr>
            <p:custDataLst>
              <p:tags r:id="rId2"/>
            </p:custDataLst>
          </p:nvPr>
        </p:nvPicPr>
        <p:blipFill>
          <a:blip r:embed="rId7">
            <a:extLst>
              <a:ext uri="{28A0092B-C50C-407E-A947-70E740481C1C}">
                <a14:useLocalDpi xmlns:a14="http://schemas.microsoft.com/office/drawing/2010/main" val="0"/>
              </a:ext>
            </a:extLst>
          </a:blip>
          <a:srcRect/>
          <a:stretch>
            <a:fillRect/>
          </a:stretch>
        </p:blipFill>
        <p:spPr bwMode="auto">
          <a:xfrm>
            <a:off x="777673" y="1808749"/>
            <a:ext cx="7840489" cy="4681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custDataLst>
              <p:tags r:id="rId3"/>
            </p:custDataLst>
          </p:nvPr>
        </p:nvPicPr>
        <p:blipFill>
          <a:blip r:embed="rId8">
            <a:extLst>
              <a:ext uri="{28A0092B-C50C-407E-A947-70E740481C1C}">
                <a14:useLocalDpi xmlns:a14="http://schemas.microsoft.com/office/drawing/2010/main" val="0"/>
              </a:ext>
            </a:extLst>
          </a:blip>
          <a:srcRect/>
          <a:stretch>
            <a:fillRect/>
          </a:stretch>
        </p:blipFill>
        <p:spPr bwMode="auto">
          <a:xfrm>
            <a:off x="1043608" y="5391497"/>
            <a:ext cx="1476375"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custDataLst>
              <p:tags r:id="rId4"/>
            </p:custDataLst>
          </p:nvPr>
        </p:nvPicPr>
        <p:blipFill>
          <a:blip r:embed="rId9">
            <a:extLst>
              <a:ext uri="{28A0092B-C50C-407E-A947-70E740481C1C}">
                <a14:useLocalDpi xmlns:a14="http://schemas.microsoft.com/office/drawing/2010/main" val="0"/>
              </a:ext>
            </a:extLst>
          </a:blip>
          <a:srcRect/>
          <a:stretch>
            <a:fillRect/>
          </a:stretch>
        </p:blipFill>
        <p:spPr bwMode="auto">
          <a:xfrm>
            <a:off x="2627784" y="2492896"/>
            <a:ext cx="1209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2056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2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226786765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371</Words>
  <Application>Microsoft Office PowerPoint</Application>
  <PresentationFormat>Affichage à l'écran (4:3)</PresentationFormat>
  <Paragraphs>58</Paragraphs>
  <Slides>8</Slides>
  <Notes>8</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Présentation PowerPoint</vt:lpstr>
      <vt:lpstr>Objectifs de l’atelier</vt:lpstr>
      <vt:lpstr>Présentation PowerPoint</vt:lpstr>
      <vt:lpstr>La santé et sécurité au travail (SST) : des exemples </vt:lpstr>
      <vt:lpstr>La santé et sécurité au travail (SST) : des exemples </vt:lpstr>
      <vt:lpstr>Exemples d’actions SST</vt:lpstr>
      <vt:lpstr>Échange :  Avez-vous des exemples d’actions reliés aux enjeux BNQ 21000?</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8</cp:revision>
  <dcterms:created xsi:type="dcterms:W3CDTF">2013-02-25T20:09:18Z</dcterms:created>
  <dcterms:modified xsi:type="dcterms:W3CDTF">2013-03-12T18:58:24Z</dcterms:modified>
</cp:coreProperties>
</file>