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871" autoAdjust="0"/>
  </p:normalViewPr>
  <p:slideViewPr>
    <p:cSldViewPr>
      <p:cViewPr varScale="1">
        <p:scale>
          <a:sx n="64" d="100"/>
          <a:sy n="64" d="100"/>
        </p:scale>
        <p:origin x="-96" y="-558"/>
      </p:cViewPr>
      <p:guideLst>
        <p:guide orient="horz" pos="2160"/>
        <p:guide pos="2880"/>
      </p:guideLst>
    </p:cSldViewPr>
  </p:slideViewPr>
  <p:notesTextViewPr>
    <p:cViewPr>
      <p:scale>
        <a:sx n="1" d="1"/>
        <a:sy n="1" d="1"/>
      </p:scale>
      <p:origin x="0" y="0"/>
    </p:cViewPr>
  </p:notesTextViewPr>
  <p:notesViewPr>
    <p:cSldViewPr>
      <p:cViewPr varScale="1">
        <p:scale>
          <a:sx n="85" d="100"/>
          <a:sy n="85" d="100"/>
        </p:scale>
        <p:origin x="-313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B830C6-8464-4F0F-88D5-A833CDDB48C3}" type="datetimeFigureOut">
              <a:rPr lang="fr-CA" smtClean="0"/>
              <a:t>2013-03-12</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C6B737-DC1A-4E72-B516-AF9E2504D29A}" type="slidenum">
              <a:rPr lang="fr-CA" smtClean="0"/>
              <a:t>‹N°›</a:t>
            </a:fld>
            <a:endParaRPr lang="fr-CA"/>
          </a:p>
        </p:txBody>
      </p:sp>
    </p:spTree>
    <p:extLst>
      <p:ext uri="{BB962C8B-B14F-4D97-AF65-F5344CB8AC3E}">
        <p14:creationId xmlns:p14="http://schemas.microsoft.com/office/powerpoint/2010/main" val="3935290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CA" sz="1200" kern="1200" dirty="0" smtClean="0">
                <a:solidFill>
                  <a:schemeClr val="tx1"/>
                </a:solidFill>
                <a:effectLst/>
                <a:latin typeface="+mn-lt"/>
                <a:ea typeface="+mn-ea"/>
                <a:cs typeface="+mn-cs"/>
              </a:rPr>
              <a:t>La formule allégée, ou formule capsule, permet de transmettre des notions sur le développement durable et des renseignements sur la Méthode BNQ 21000. Elle permet aussi de suivre l’évolution tout au cours de la mise en œuvre à l’aide de matériel adapté aux organisations qui possèdent moins de temps à consacrer à la formation. </a:t>
            </a: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 formateur (responsable BNQ 21000) pourra s’alimenter d’une information complémentaire aux pages de commentaires (voir 8-3-2-2_Complement-pour-formateur_Outil.pptx). Cette information permet de mieux préparer chacune des capsules et de diriger adéquatement les échanges.</a:t>
            </a: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a:p>
            <a:endParaRPr lang="fr-CA" dirty="0" smtClean="0">
              <a:ea typeface="ヒラギノ角ゴ Pro W3" pitchFamily="16" charset="-128"/>
            </a:endParaRPr>
          </a:p>
          <a:p>
            <a:endParaRPr lang="fr-CA" dirty="0">
              <a:ea typeface="ヒラギノ角ゴ Pro W3" pitchFamily="16" charset="-128"/>
            </a:endParaRPr>
          </a:p>
          <a:p>
            <a:endParaRPr lang="fr-CA" dirty="0">
              <a:ea typeface="ヒラギノ角ゴ Pro W3" pitchFamily="16" charset="-128"/>
            </a:endParaRPr>
          </a:p>
          <a:p>
            <a:endParaRPr lang="fr-CA" dirty="0" smtClean="0">
              <a:ea typeface="ヒラギノ角ゴ Pro W3" pitchFamily="16" charset="-128"/>
            </a:endParaRPr>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9FDD2CE-86A2-46AA-AF4E-93AE26D2DBDB}" type="slidenum">
              <a:rPr lang="fr-CA" smtClean="0"/>
              <a:pPr eaLnBrk="1" hangingPunct="1"/>
              <a:t>1</a:t>
            </a:fld>
            <a:endParaRPr lang="fr-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2</a:t>
            </a:fld>
            <a:endParaRPr lang="fr-CA"/>
          </a:p>
        </p:txBody>
      </p:sp>
    </p:spTree>
    <p:extLst>
      <p:ext uri="{BB962C8B-B14F-4D97-AF65-F5344CB8AC3E}">
        <p14:creationId xmlns:p14="http://schemas.microsoft.com/office/powerpoint/2010/main" val="2936985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Cette capsule permet de transmettre les enjeux significatifs et prioritaires de l’organisation.</a:t>
            </a:r>
            <a:endParaRPr lang="fr-CA" dirty="0"/>
          </a:p>
          <a:p>
            <a:endParaRPr lang="fr-CA" dirty="0"/>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3</a:t>
            </a:fld>
            <a:endParaRPr lang="fr-CA"/>
          </a:p>
        </p:txBody>
      </p:sp>
    </p:spTree>
    <p:extLst>
      <p:ext uri="{BB962C8B-B14F-4D97-AF65-F5344CB8AC3E}">
        <p14:creationId xmlns:p14="http://schemas.microsoft.com/office/powerpoint/2010/main" val="1717412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10"/>
          </p:nvPr>
        </p:nvSpPr>
        <p:spPr/>
        <p:txBody>
          <a:bodyPr/>
          <a:lstStyle/>
          <a:p>
            <a:pPr>
              <a:defRPr/>
            </a:pPr>
            <a:fld id="{49C66813-4660-4071-A3DA-45D67858CD7D}" type="slidenum">
              <a:rPr lang="fr-CA" smtClean="0"/>
              <a:pPr>
                <a:defRPr/>
              </a:pPr>
              <a:t>4</a:t>
            </a:fld>
            <a:endParaRPr lang="fr-CA"/>
          </a:p>
        </p:txBody>
      </p:sp>
    </p:spTree>
    <p:extLst>
      <p:ext uri="{BB962C8B-B14F-4D97-AF65-F5344CB8AC3E}">
        <p14:creationId xmlns:p14="http://schemas.microsoft.com/office/powerpoint/2010/main" val="1942122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3" name="Espace réservé des commentaires 2"/>
          <p:cNvSpPr>
            <a:spLocks noGrp="1"/>
          </p:cNvSpPr>
          <p:nvPr>
            <p:ph type="body" idx="1"/>
          </p:nvPr>
        </p:nvSpPr>
        <p:spPr>
          <a:xfrm>
            <a:off x="260648" y="4139952"/>
            <a:ext cx="6192688" cy="4800600"/>
          </a:xfrm>
        </p:spPr>
        <p:txBody>
          <a:bodyPr>
            <a:noAutofit/>
          </a:bodyPr>
          <a:lstStyle/>
          <a:p>
            <a:pPr marL="342889" indent="-342889" fontAlgn="auto">
              <a:spcAft>
                <a:spcPts val="0"/>
              </a:spcAft>
              <a:defRPr/>
            </a:pPr>
            <a:endParaRPr lang="fr-CA" sz="1000" dirty="0"/>
          </a:p>
        </p:txBody>
      </p:sp>
      <p:sp>
        <p:nvSpPr>
          <p:cNvPr id="111619"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D355B2-E6A2-4C90-8F3C-8ACBDD8EB08E}" type="slidenum">
              <a:rPr lang="fr-CA"/>
              <a:pPr fontAlgn="base">
                <a:spcBef>
                  <a:spcPct val="0"/>
                </a:spcBef>
                <a:spcAft>
                  <a:spcPct val="0"/>
                </a:spcAft>
              </a:pPr>
              <a:t>5</a:t>
            </a:fld>
            <a:endParaRPr lang="fr-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A"/>
          </a:p>
        </p:txBody>
      </p:sp>
      <p:sp>
        <p:nvSpPr>
          <p:cNvPr id="4" name="Espace réservé de la date 3"/>
          <p:cNvSpPr>
            <a:spLocks noGrp="1"/>
          </p:cNvSpPr>
          <p:nvPr>
            <p:ph type="dt" sz="half" idx="10"/>
          </p:nvPr>
        </p:nvSpPr>
        <p:spPr/>
        <p:txBody>
          <a:bodyPr/>
          <a:lstStyle/>
          <a:p>
            <a:fld id="{780BE50E-81FF-440D-A0E6-7FDA11577ED5}"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91D27B77-7A1F-46A2-91FA-17C1CD57B8F9}" type="slidenum">
              <a:rPr lang="fr-CA" smtClean="0"/>
              <a:t>‹N°›</a:t>
            </a:fld>
            <a:endParaRPr lang="fr-CA"/>
          </a:p>
        </p:txBody>
      </p:sp>
    </p:spTree>
    <p:extLst>
      <p:ext uri="{BB962C8B-B14F-4D97-AF65-F5344CB8AC3E}">
        <p14:creationId xmlns:p14="http://schemas.microsoft.com/office/powerpoint/2010/main" val="158048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780BE50E-81FF-440D-A0E6-7FDA11577ED5}"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91D27B77-7A1F-46A2-91FA-17C1CD57B8F9}" type="slidenum">
              <a:rPr lang="fr-CA" smtClean="0"/>
              <a:t>‹N°›</a:t>
            </a:fld>
            <a:endParaRPr lang="fr-CA"/>
          </a:p>
        </p:txBody>
      </p:sp>
    </p:spTree>
    <p:extLst>
      <p:ext uri="{BB962C8B-B14F-4D97-AF65-F5344CB8AC3E}">
        <p14:creationId xmlns:p14="http://schemas.microsoft.com/office/powerpoint/2010/main" val="1072823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A"/>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780BE50E-81FF-440D-A0E6-7FDA11577ED5}"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91D27B77-7A1F-46A2-91FA-17C1CD57B8F9}" type="slidenum">
              <a:rPr lang="fr-CA" smtClean="0"/>
              <a:t>‹N°›</a:t>
            </a:fld>
            <a:endParaRPr lang="fr-CA"/>
          </a:p>
        </p:txBody>
      </p:sp>
    </p:spTree>
    <p:extLst>
      <p:ext uri="{BB962C8B-B14F-4D97-AF65-F5344CB8AC3E}">
        <p14:creationId xmlns:p14="http://schemas.microsoft.com/office/powerpoint/2010/main" val="33651998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pic>
        <p:nvPicPr>
          <p:cNvPr id="5" name="Picture 1" descr="THEME BNQ.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2" descr="Bande rouge.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438" y="0"/>
            <a:ext cx="3413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5500694" y="928670"/>
            <a:ext cx="3100382" cy="2500329"/>
          </a:xfrm>
          <a:prstGeom prst="rect">
            <a:avLst/>
          </a:prstGeom>
        </p:spPr>
        <p:txBody>
          <a:bodyPr/>
          <a:lstStyle>
            <a:lvl1pPr algn="r">
              <a:lnSpc>
                <a:spcPts val="4200"/>
              </a:lnSpc>
              <a:defRPr sz="4000">
                <a:solidFill>
                  <a:schemeClr val="tx1">
                    <a:lumMod val="65000"/>
                    <a:lumOff val="35000"/>
                  </a:schemeClr>
                </a:solidFill>
                <a:latin typeface="Arial" pitchFamily="34" charset="0"/>
                <a:cs typeface="Arial" pitchFamily="34" charset="0"/>
              </a:defRPr>
            </a:lvl1pPr>
          </a:lstStyle>
          <a:p>
            <a:r>
              <a:rPr lang="en-US" smtClean="0"/>
              <a:t>Click to edit Master title style</a:t>
            </a:r>
            <a:endParaRPr lang="fr-CA" dirty="0"/>
          </a:p>
        </p:txBody>
      </p:sp>
      <p:sp>
        <p:nvSpPr>
          <p:cNvPr id="10" name="Espace réservé pour une image  9"/>
          <p:cNvSpPr>
            <a:spLocks noGrp="1"/>
          </p:cNvSpPr>
          <p:nvPr>
            <p:ph type="pic" sz="quarter" idx="10"/>
          </p:nvPr>
        </p:nvSpPr>
        <p:spPr>
          <a:xfrm>
            <a:off x="6215074" y="5786454"/>
            <a:ext cx="2428892" cy="714358"/>
          </a:xfrm>
          <a:prstGeom prst="rect">
            <a:avLst/>
          </a:prstGeom>
        </p:spPr>
        <p:txBody>
          <a:bodyPr/>
          <a:lstStyle>
            <a:lvl1pPr>
              <a:defRPr/>
            </a:lvl1pPr>
          </a:lstStyle>
          <a:p>
            <a:pPr lvl="0"/>
            <a:r>
              <a:rPr lang="en-US" noProof="0" smtClean="0"/>
              <a:t>Click icon to add picture</a:t>
            </a:r>
            <a:endParaRPr lang="fr-CA" noProof="0" dirty="0"/>
          </a:p>
        </p:txBody>
      </p:sp>
      <p:sp>
        <p:nvSpPr>
          <p:cNvPr id="12" name="Espace réservé du texte 11"/>
          <p:cNvSpPr>
            <a:spLocks noGrp="1"/>
          </p:cNvSpPr>
          <p:nvPr>
            <p:ph type="body" sz="quarter" idx="11"/>
          </p:nvPr>
        </p:nvSpPr>
        <p:spPr>
          <a:xfrm>
            <a:off x="1928823" y="5786459"/>
            <a:ext cx="4071937" cy="642937"/>
          </a:xfrm>
          <a:prstGeom prst="rect">
            <a:avLst/>
          </a:prstGeom>
        </p:spPr>
        <p:txBody>
          <a:bodyPr anchor="t"/>
          <a:lstStyle>
            <a:lvl1pPr algn="r">
              <a:lnSpc>
                <a:spcPts val="3000"/>
              </a:lnSpc>
              <a:spcAft>
                <a:spcPts val="0"/>
              </a:spcAft>
              <a:defRPr sz="1800">
                <a:solidFill>
                  <a:schemeClr val="tx1">
                    <a:lumMod val="65000"/>
                    <a:lumOff val="35000"/>
                  </a:schemeClr>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1169586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ORANGE_titre 1 ligne_texte_fond">
    <p:spTree>
      <p:nvGrpSpPr>
        <p:cNvPr id="1" name=""/>
        <p:cNvGrpSpPr/>
        <p:nvPr/>
      </p:nvGrpSpPr>
      <p:grpSpPr>
        <a:xfrm>
          <a:off x="0" y="0"/>
          <a:ext cx="0" cy="0"/>
          <a:chOff x="0" y="0"/>
          <a:chExt cx="0" cy="0"/>
        </a:xfrm>
      </p:grpSpPr>
      <p:sp>
        <p:nvSpPr>
          <p:cNvPr id="4" name="Rectangle 3"/>
          <p:cNvSpPr/>
          <p:nvPr userDrawn="1"/>
        </p:nvSpPr>
        <p:spPr>
          <a:xfrm>
            <a:off x="285750" y="1500188"/>
            <a:ext cx="8858250" cy="407193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CA">
              <a:solidFill>
                <a:srgbClr val="FFFFFF"/>
              </a:solidFill>
              <a:cs typeface="Arial" charset="0"/>
            </a:endParaRPr>
          </a:p>
        </p:txBody>
      </p:sp>
      <p:pic>
        <p:nvPicPr>
          <p:cNvPr id="5" name="Image 6" descr="Bande Orange.png"/>
          <p:cNvPicPr>
            <a:picLocks noChangeAspect="1"/>
          </p:cNvPicPr>
          <p:nvPr userDrawn="1"/>
        </p:nvPicPr>
        <p:blipFill>
          <a:blip r:embed="rId2">
            <a:extLst>
              <a:ext uri="{28A0092B-C50C-407E-A947-70E740481C1C}">
                <a14:useLocalDpi xmlns:a14="http://schemas.microsoft.com/office/drawing/2010/main" val="0"/>
              </a:ext>
            </a:extLst>
          </a:blip>
          <a:srcRect t="14580"/>
          <a:stretch>
            <a:fillRect/>
          </a:stretch>
        </p:blipFill>
        <p:spPr bwMode="auto">
          <a:xfrm>
            <a:off x="0" y="1000125"/>
            <a:ext cx="341313" cy="585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7" descr="BNQ2100_COuleur_small.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000125"/>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0699112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ntercalaire ville">
    <p:spTree>
      <p:nvGrpSpPr>
        <p:cNvPr id="1" name=""/>
        <p:cNvGrpSpPr/>
        <p:nvPr/>
      </p:nvGrpSpPr>
      <p:grpSpPr>
        <a:xfrm>
          <a:off x="0" y="0"/>
          <a:ext cx="0" cy="0"/>
          <a:chOff x="0" y="0"/>
          <a:chExt cx="0" cy="0"/>
        </a:xfrm>
      </p:grpSpPr>
      <p:pic>
        <p:nvPicPr>
          <p:cNvPr id="4" name="Picture 1" descr="vill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600" y="642938"/>
            <a:ext cx="92456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Espace réservé du texte 16"/>
          <p:cNvSpPr>
            <a:spLocks noGrp="1"/>
          </p:cNvSpPr>
          <p:nvPr>
            <p:ph type="body" sz="quarter" idx="11"/>
          </p:nvPr>
        </p:nvSpPr>
        <p:spPr>
          <a:xfrm>
            <a:off x="785786" y="1142984"/>
            <a:ext cx="7858179" cy="4572032"/>
          </a:xfrm>
          <a:prstGeom prst="rect">
            <a:avLst/>
          </a:prstGeom>
        </p:spPr>
        <p:txBody>
          <a:bodyPr anchor="ctr">
            <a:normAutofit/>
          </a:bodyPr>
          <a:lstStyle>
            <a:lvl1pPr marL="0" indent="0">
              <a:lnSpc>
                <a:spcPts val="4300"/>
              </a:lnSpc>
              <a:buFontTx/>
              <a:buNone/>
              <a:defRPr sz="3200" b="1">
                <a:solidFill>
                  <a:schemeClr val="bg1"/>
                </a:solidFill>
                <a:latin typeface="Arial" pitchFamily="34" charset="0"/>
                <a:cs typeface="Arial" pitchFamily="34" charset="0"/>
              </a:defRPr>
            </a:lvl1pPr>
            <a:lvl2pPr marL="349250" indent="-349250">
              <a:lnSpc>
                <a:spcPts val="3400"/>
              </a:lnSpc>
              <a:buFontTx/>
              <a:buBlip>
                <a:blip r:embed="rId3"/>
              </a:buBlip>
              <a:defRPr sz="2800">
                <a:solidFill>
                  <a:schemeClr val="bg1"/>
                </a:solidFill>
              </a:defRPr>
            </a:lvl2pPr>
            <a:lvl3pPr marL="352425" indent="-352425">
              <a:lnSpc>
                <a:spcPts val="3400"/>
              </a:lnSpc>
              <a:buFontTx/>
              <a:buBlip>
                <a:blip r:embed="rId4"/>
              </a:buBlip>
              <a:defRPr sz="2800">
                <a:solidFill>
                  <a:schemeClr val="bg1"/>
                </a:solidFill>
              </a:defRPr>
            </a:lvl3pPr>
            <a:lvl4pPr marL="358775" indent="-358775">
              <a:lnSpc>
                <a:spcPts val="3400"/>
              </a:lnSpc>
              <a:buFontTx/>
              <a:buBlip>
                <a:blip r:embed="rId5"/>
              </a:buBlip>
              <a:defRPr sz="2800">
                <a:solidFill>
                  <a:schemeClr val="bg1"/>
                </a:solidFill>
              </a:defRPr>
            </a:lvl4pPr>
            <a:lvl5pPr marL="355600" indent="-355600">
              <a:lnSpc>
                <a:spcPts val="3400"/>
              </a:lnSpc>
              <a:defRPr sz="2800">
                <a:solidFill>
                  <a:schemeClr val="bg1"/>
                </a:solidFill>
              </a:defRPr>
            </a:lvl5pPr>
          </a:lstStyle>
          <a:p>
            <a:pPr lvl="0"/>
            <a:r>
              <a:rPr lang="fr-FR" dirty="0" smtClean="0"/>
              <a:t>Cliquez pour modifier les styles du texte du masque</a:t>
            </a:r>
          </a:p>
        </p:txBody>
      </p:sp>
      <p:sp>
        <p:nvSpPr>
          <p:cNvPr id="21" name="Espace réservé du texte 20"/>
          <p:cNvSpPr>
            <a:spLocks noGrp="1"/>
          </p:cNvSpPr>
          <p:nvPr>
            <p:ph type="body" sz="quarter" idx="12"/>
          </p:nvPr>
        </p:nvSpPr>
        <p:spPr>
          <a:xfrm>
            <a:off x="-32" y="6286522"/>
            <a:ext cx="6019832" cy="571478"/>
          </a:xfrm>
          <a:prstGeom prst="rect">
            <a:avLst/>
          </a:prstGeom>
        </p:spPr>
        <p:txBody>
          <a:bodyPr/>
          <a:lstStyle>
            <a:lvl1pPr>
              <a:buNone/>
              <a:defRPr sz="1600">
                <a:solidFill>
                  <a:schemeClr val="bg1"/>
                </a:solidFill>
                <a:latin typeface="Arial" pitchFamily="34" charset="0"/>
                <a:cs typeface="Arial" pitchFamily="34" charset="0"/>
              </a:defRPr>
            </a:lvl1pPr>
          </a:lstStyle>
          <a:p>
            <a:pPr lvl="0"/>
            <a:r>
              <a:rPr lang="fr-FR" dirty="0" smtClean="0"/>
              <a:t>Cliquez pour modifier les styles du texte du masque</a:t>
            </a:r>
          </a:p>
        </p:txBody>
      </p:sp>
    </p:spTree>
    <p:extLst>
      <p:ext uri="{BB962C8B-B14F-4D97-AF65-F5344CB8AC3E}">
        <p14:creationId xmlns:p14="http://schemas.microsoft.com/office/powerpoint/2010/main" val="3946065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ORANGE_titre 2 lignes_texte">
    <p:spTree>
      <p:nvGrpSpPr>
        <p:cNvPr id="1" name=""/>
        <p:cNvGrpSpPr/>
        <p:nvPr/>
      </p:nvGrpSpPr>
      <p:grpSpPr>
        <a:xfrm>
          <a:off x="0" y="0"/>
          <a:ext cx="0" cy="0"/>
          <a:chOff x="0" y="0"/>
          <a:chExt cx="0" cy="0"/>
        </a:xfrm>
      </p:grpSpPr>
      <p:pic>
        <p:nvPicPr>
          <p:cNvPr id="4" name="Image 6" descr="BNQ2100_COuleur_small.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23125" y="5826125"/>
            <a:ext cx="1420813"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7" descr="Bande Orange.png"/>
          <p:cNvPicPr>
            <a:picLocks noChangeAspect="1"/>
          </p:cNvPicPr>
          <p:nvPr userDrawn="1"/>
        </p:nvPicPr>
        <p:blipFill>
          <a:blip r:embed="rId3">
            <a:extLst>
              <a:ext uri="{28A0092B-C50C-407E-A947-70E740481C1C}">
                <a14:useLocalDpi xmlns:a14="http://schemas.microsoft.com/office/drawing/2010/main" val="0"/>
              </a:ext>
            </a:extLst>
          </a:blip>
          <a:srcRect l="9" t="19785"/>
          <a:stretch>
            <a:fillRect/>
          </a:stretch>
        </p:blipFill>
        <p:spPr bwMode="auto">
          <a:xfrm>
            <a:off x="0" y="1357313"/>
            <a:ext cx="34131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8" descr="ligne orange_1pt.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1357313"/>
            <a:ext cx="9144000"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928662" y="488952"/>
            <a:ext cx="7786742" cy="796908"/>
          </a:xfrm>
          <a:prstGeom prst="rect">
            <a:avLst/>
          </a:prstGeom>
        </p:spPr>
        <p:txBody>
          <a:bodyPr>
            <a:noAutofit/>
          </a:bodyPr>
          <a:lstStyle>
            <a:lvl1pPr marL="0" indent="0" algn="l" defTabSz="900000">
              <a:lnSpc>
                <a:spcPts val="3400"/>
              </a:lnSpc>
              <a:tabLst>
                <a:tab pos="900000" algn="l"/>
              </a:tabLst>
              <a:defRPr sz="2800" b="1">
                <a:solidFill>
                  <a:srgbClr val="F68222"/>
                </a:solidFill>
                <a:latin typeface="Arial" pitchFamily="34" charset="0"/>
                <a:cs typeface="Arial" pitchFamily="34" charset="0"/>
              </a:defRPr>
            </a:lvl1pPr>
          </a:lstStyle>
          <a:p>
            <a:r>
              <a:rPr lang="en-US" smtClean="0"/>
              <a:t>Click to edit Master title style</a:t>
            </a:r>
            <a:endParaRPr lang="fr-CA" dirty="0"/>
          </a:p>
        </p:txBody>
      </p:sp>
      <p:sp>
        <p:nvSpPr>
          <p:cNvPr id="9" name="Espace réservé du texte 15"/>
          <p:cNvSpPr>
            <a:spLocks noGrp="1"/>
          </p:cNvSpPr>
          <p:nvPr>
            <p:ph type="body" sz="quarter" idx="15"/>
          </p:nvPr>
        </p:nvSpPr>
        <p:spPr>
          <a:xfrm>
            <a:off x="428625" y="1571612"/>
            <a:ext cx="8286750" cy="3857625"/>
          </a:xfrm>
          <a:prstGeom prst="rect">
            <a:avLst/>
          </a:prstGeom>
        </p:spPr>
        <p:txBody>
          <a:bodyPr>
            <a:normAutofit/>
          </a:bodyPr>
          <a:lstStyle>
            <a:lvl1pPr marL="533400" indent="-533400">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068388" indent="-533400">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873250" indent="-531813">
              <a:lnSpc>
                <a:spcPts val="3400"/>
              </a:lnSpc>
              <a:buFontTx/>
              <a:buBlip>
                <a:blip r:embed="rId7"/>
              </a:buBlip>
              <a:tabLst/>
              <a:defRPr sz="2800">
                <a:solidFill>
                  <a:schemeClr val="tx1">
                    <a:lumMod val="65000"/>
                    <a:lumOff val="35000"/>
                  </a:schemeClr>
                </a:solidFill>
                <a:latin typeface="Arial" pitchFamily="34" charset="0"/>
                <a:cs typeface="Arial" pitchFamily="34" charset="0"/>
              </a:defRPr>
            </a:lvl3pPr>
            <a:lvl4pPr marL="2865438" indent="-533400">
              <a:lnSpc>
                <a:spcPts val="3400"/>
              </a:lnSpc>
              <a:buFontTx/>
              <a:buBlip>
                <a:blip r:embed="rId8"/>
              </a:buBlip>
              <a:defRPr sz="2800">
                <a:solidFill>
                  <a:schemeClr val="tx1">
                    <a:lumMod val="65000"/>
                    <a:lumOff val="35000"/>
                  </a:schemeClr>
                </a:solidFill>
                <a:latin typeface="Arial" pitchFamily="34" charset="0"/>
                <a:cs typeface="Arial" pitchFamily="34" charset="0"/>
              </a:defRPr>
            </a:lvl4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extLst>
      <p:ext uri="{BB962C8B-B14F-4D97-AF65-F5344CB8AC3E}">
        <p14:creationId xmlns:p14="http://schemas.microsoft.com/office/powerpoint/2010/main" val="13100918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10"/>
          </p:nvPr>
        </p:nvSpPr>
        <p:spPr/>
        <p:txBody>
          <a:bodyPr/>
          <a:lstStyle/>
          <a:p>
            <a:fld id="{780BE50E-81FF-440D-A0E6-7FDA11577ED5}"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91D27B77-7A1F-46A2-91FA-17C1CD57B8F9}" type="slidenum">
              <a:rPr lang="fr-CA" smtClean="0"/>
              <a:t>‹N°›</a:t>
            </a:fld>
            <a:endParaRPr lang="fr-CA"/>
          </a:p>
        </p:txBody>
      </p:sp>
    </p:spTree>
    <p:extLst>
      <p:ext uri="{BB962C8B-B14F-4D97-AF65-F5344CB8AC3E}">
        <p14:creationId xmlns:p14="http://schemas.microsoft.com/office/powerpoint/2010/main" val="2289811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780BE50E-81FF-440D-A0E6-7FDA11577ED5}" type="datetimeFigureOut">
              <a:rPr lang="fr-CA" smtClean="0"/>
              <a:t>2013-03-12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91D27B77-7A1F-46A2-91FA-17C1CD57B8F9}" type="slidenum">
              <a:rPr lang="fr-CA" smtClean="0"/>
              <a:t>‹N°›</a:t>
            </a:fld>
            <a:endParaRPr lang="fr-CA"/>
          </a:p>
        </p:txBody>
      </p:sp>
    </p:spTree>
    <p:extLst>
      <p:ext uri="{BB962C8B-B14F-4D97-AF65-F5344CB8AC3E}">
        <p14:creationId xmlns:p14="http://schemas.microsoft.com/office/powerpoint/2010/main" val="1081156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e la date 4"/>
          <p:cNvSpPr>
            <a:spLocks noGrp="1"/>
          </p:cNvSpPr>
          <p:nvPr>
            <p:ph type="dt" sz="half" idx="10"/>
          </p:nvPr>
        </p:nvSpPr>
        <p:spPr/>
        <p:txBody>
          <a:bodyPr/>
          <a:lstStyle/>
          <a:p>
            <a:fld id="{780BE50E-81FF-440D-A0E6-7FDA11577ED5}"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91D27B77-7A1F-46A2-91FA-17C1CD57B8F9}" type="slidenum">
              <a:rPr lang="fr-CA" smtClean="0"/>
              <a:t>‹N°›</a:t>
            </a:fld>
            <a:endParaRPr lang="fr-CA"/>
          </a:p>
        </p:txBody>
      </p:sp>
    </p:spTree>
    <p:extLst>
      <p:ext uri="{BB962C8B-B14F-4D97-AF65-F5344CB8AC3E}">
        <p14:creationId xmlns:p14="http://schemas.microsoft.com/office/powerpoint/2010/main" val="2694044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7" name="Espace réservé de la date 6"/>
          <p:cNvSpPr>
            <a:spLocks noGrp="1"/>
          </p:cNvSpPr>
          <p:nvPr>
            <p:ph type="dt" sz="half" idx="10"/>
          </p:nvPr>
        </p:nvSpPr>
        <p:spPr/>
        <p:txBody>
          <a:bodyPr/>
          <a:lstStyle/>
          <a:p>
            <a:fld id="{780BE50E-81FF-440D-A0E6-7FDA11577ED5}" type="datetimeFigureOut">
              <a:rPr lang="fr-CA" smtClean="0"/>
              <a:t>2013-03-12</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91D27B77-7A1F-46A2-91FA-17C1CD57B8F9}" type="slidenum">
              <a:rPr lang="fr-CA" smtClean="0"/>
              <a:t>‹N°›</a:t>
            </a:fld>
            <a:endParaRPr lang="fr-CA"/>
          </a:p>
        </p:txBody>
      </p:sp>
    </p:spTree>
    <p:extLst>
      <p:ext uri="{BB962C8B-B14F-4D97-AF65-F5344CB8AC3E}">
        <p14:creationId xmlns:p14="http://schemas.microsoft.com/office/powerpoint/2010/main" val="3091410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780BE50E-81FF-440D-A0E6-7FDA11577ED5}" type="datetimeFigureOut">
              <a:rPr lang="fr-CA" smtClean="0"/>
              <a:t>2013-03-12</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91D27B77-7A1F-46A2-91FA-17C1CD57B8F9}" type="slidenum">
              <a:rPr lang="fr-CA" smtClean="0"/>
              <a:t>‹N°›</a:t>
            </a:fld>
            <a:endParaRPr lang="fr-CA"/>
          </a:p>
        </p:txBody>
      </p:sp>
    </p:spTree>
    <p:extLst>
      <p:ext uri="{BB962C8B-B14F-4D97-AF65-F5344CB8AC3E}">
        <p14:creationId xmlns:p14="http://schemas.microsoft.com/office/powerpoint/2010/main" val="1690427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80BE50E-81FF-440D-A0E6-7FDA11577ED5}" type="datetimeFigureOut">
              <a:rPr lang="fr-CA" smtClean="0"/>
              <a:t>2013-03-12</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91D27B77-7A1F-46A2-91FA-17C1CD57B8F9}" type="slidenum">
              <a:rPr lang="fr-CA" smtClean="0"/>
              <a:t>‹N°›</a:t>
            </a:fld>
            <a:endParaRPr lang="fr-CA"/>
          </a:p>
        </p:txBody>
      </p:sp>
    </p:spTree>
    <p:extLst>
      <p:ext uri="{BB962C8B-B14F-4D97-AF65-F5344CB8AC3E}">
        <p14:creationId xmlns:p14="http://schemas.microsoft.com/office/powerpoint/2010/main" val="3290679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80BE50E-81FF-440D-A0E6-7FDA11577ED5}"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91D27B77-7A1F-46A2-91FA-17C1CD57B8F9}" type="slidenum">
              <a:rPr lang="fr-CA" smtClean="0"/>
              <a:t>‹N°›</a:t>
            </a:fld>
            <a:endParaRPr lang="fr-CA"/>
          </a:p>
        </p:txBody>
      </p:sp>
    </p:spTree>
    <p:extLst>
      <p:ext uri="{BB962C8B-B14F-4D97-AF65-F5344CB8AC3E}">
        <p14:creationId xmlns:p14="http://schemas.microsoft.com/office/powerpoint/2010/main" val="854932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780BE50E-81FF-440D-A0E6-7FDA11577ED5}" type="datetimeFigureOut">
              <a:rPr lang="fr-CA" smtClean="0"/>
              <a:t>2013-03-12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91D27B77-7A1F-46A2-91FA-17C1CD57B8F9}" type="slidenum">
              <a:rPr lang="fr-CA" smtClean="0"/>
              <a:t>‹N°›</a:t>
            </a:fld>
            <a:endParaRPr lang="fr-CA"/>
          </a:p>
        </p:txBody>
      </p:sp>
    </p:spTree>
    <p:extLst>
      <p:ext uri="{BB962C8B-B14F-4D97-AF65-F5344CB8AC3E}">
        <p14:creationId xmlns:p14="http://schemas.microsoft.com/office/powerpoint/2010/main" val="773565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A"/>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0BE50E-81FF-440D-A0E6-7FDA11577ED5}" type="datetimeFigureOut">
              <a:rPr lang="fr-CA" smtClean="0"/>
              <a:t>2013-03-12</a:t>
            </a:fld>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D27B77-7A1F-46A2-91FA-17C1CD57B8F9}" type="slidenum">
              <a:rPr lang="fr-CA" smtClean="0"/>
              <a:t>‹N°›</a:t>
            </a:fld>
            <a:endParaRPr lang="fr-CA"/>
          </a:p>
        </p:txBody>
      </p:sp>
    </p:spTree>
    <p:extLst>
      <p:ext uri="{BB962C8B-B14F-4D97-AF65-F5344CB8AC3E}">
        <p14:creationId xmlns:p14="http://schemas.microsoft.com/office/powerpoint/2010/main" val="12525950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1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2.jpeg"/><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texte 3"/>
          <p:cNvSpPr>
            <a:spLocks noGrp="1"/>
          </p:cNvSpPr>
          <p:nvPr>
            <p:ph type="body" sz="quarter" idx="11"/>
            <p:custDataLst>
              <p:tags r:id="rId1"/>
            </p:custDataLst>
          </p:nvPr>
        </p:nvSpPr>
        <p:spPr bwMode="auto">
          <a:xfrm>
            <a:off x="2057400" y="4876800"/>
            <a:ext cx="7023100" cy="642938"/>
          </a:xfrm>
          <a:ln>
            <a:miter lim="800000"/>
            <a:headEnd/>
            <a:tailEnd/>
          </a:ln>
        </p:spPr>
        <p:txBody>
          <a:bodyPr vert="horz" wrap="square" lIns="91440" tIns="45720" rIns="91440" bIns="45720" numCol="1" anchorCtr="0" compatLnSpc="1">
            <a:prstTxWarp prst="textNoShape">
              <a:avLst/>
            </a:prstTxWarp>
            <a:noAutofit/>
          </a:bodyPr>
          <a:lstStyle/>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Atelier de sensibilisation </a:t>
            </a:r>
          </a:p>
          <a:p>
            <a:pPr marL="0" indent="0">
              <a:spcAft>
                <a:spcPct val="0"/>
              </a:spcAft>
              <a:buFont typeface="Arial" charset="0"/>
              <a:buNone/>
              <a:defRPr/>
            </a:pPr>
            <a:r>
              <a:rPr lang="fr-CA" sz="2000" b="1" dirty="0" smtClean="0">
                <a:solidFill>
                  <a:srgbClr val="595959"/>
                </a:solidFill>
                <a:latin typeface="Arial" charset="0"/>
                <a:ea typeface="ヒラギノ角ゴ Pro W3" pitchFamily="16" charset="-128"/>
                <a:cs typeface="Arial" charset="0"/>
              </a:rPr>
              <a:t>au développement durable</a:t>
            </a:r>
          </a:p>
          <a:p>
            <a:pPr marL="0" indent="0">
              <a:spcAft>
                <a:spcPct val="0"/>
              </a:spcAft>
              <a:buFont typeface="Arial" charset="0"/>
              <a:buNone/>
              <a:defRPr/>
            </a:pPr>
            <a:r>
              <a:rPr lang="fr-CA" b="1" i="1" dirty="0" smtClean="0">
                <a:solidFill>
                  <a:srgbClr val="595959"/>
                </a:solidFill>
                <a:latin typeface="Arial" charset="0"/>
                <a:ea typeface="ヒラギノ角ゴ Pro W3" pitchFamily="16" charset="-128"/>
                <a:cs typeface="Arial" charset="0"/>
              </a:rPr>
              <a:t>À l’intention des employés</a:t>
            </a:r>
          </a:p>
          <a:p>
            <a:pPr marL="0" indent="0">
              <a:spcAft>
                <a:spcPct val="0"/>
              </a:spcAft>
              <a:buFont typeface="Arial" charset="0"/>
              <a:buNone/>
              <a:defRPr/>
            </a:pPr>
            <a:r>
              <a:rPr lang="fr-CA" sz="1600" b="1" i="1" dirty="0" smtClean="0">
                <a:solidFill>
                  <a:srgbClr val="595959"/>
                </a:solidFill>
                <a:effectLst>
                  <a:outerShdw blurRad="38100" dist="38100" dir="2700000" algn="tl">
                    <a:srgbClr val="000000">
                      <a:alpha val="43137"/>
                    </a:srgbClr>
                  </a:outerShdw>
                </a:effectLst>
                <a:latin typeface="Arial" charset="0"/>
                <a:ea typeface="ヒラギノ角ゴ Pro W3" pitchFamily="16" charset="-128"/>
                <a:cs typeface="Arial" charset="0"/>
              </a:rPr>
              <a:t>Formule capsule </a:t>
            </a:r>
          </a:p>
          <a:p>
            <a:pPr marL="0" indent="0">
              <a:spcAft>
                <a:spcPct val="0"/>
              </a:spcAft>
              <a:buFont typeface="Arial" charset="0"/>
              <a:buNone/>
              <a:defRPr/>
            </a:pPr>
            <a:endParaRPr lang="fr-CA" sz="2000" b="1" dirty="0">
              <a:solidFill>
                <a:srgbClr val="595959"/>
              </a:solidFill>
              <a:latin typeface="Arial" charset="0"/>
              <a:ea typeface="ヒラギノ角ゴ Pro W3" pitchFamily="16" charset="-128"/>
              <a:cs typeface="Arial" charset="0"/>
            </a:endParaRPr>
          </a:p>
        </p:txBody>
      </p:sp>
      <p:pic>
        <p:nvPicPr>
          <p:cNvPr id="33795" name="Picture 5" descr="BNQ 21000_CMYK.png"/>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5413375" y="533400"/>
            <a:ext cx="3425825"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p:cNvSpPr txBox="1"/>
          <p:nvPr/>
        </p:nvSpPr>
        <p:spPr>
          <a:xfrm>
            <a:off x="539552" y="6309320"/>
            <a:ext cx="1981200" cy="246063"/>
          </a:xfrm>
          <a:prstGeom prst="rect">
            <a:avLst/>
          </a:prstGeom>
          <a:noFill/>
        </p:spPr>
        <p:txBody>
          <a:bodyPr>
            <a:spAutoFit/>
          </a:bodyPr>
          <a:ls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CA" sz="1000" i="1" dirty="0">
                <a:solidFill>
                  <a:schemeClr val="bg1">
                    <a:lumMod val="75000"/>
                  </a:schemeClr>
                </a:solidFill>
              </a:rPr>
              <a:t>Mise à jour : 2012-11-19</a:t>
            </a:r>
          </a:p>
        </p:txBody>
      </p:sp>
    </p:spTree>
    <p:extLst>
      <p:ext uri="{BB962C8B-B14F-4D97-AF65-F5344CB8AC3E}">
        <p14:creationId xmlns:p14="http://schemas.microsoft.com/office/powerpoint/2010/main" val="19673693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custDataLst>
              <p:tags r:id="rId1"/>
            </p:custDataLst>
          </p:nvPr>
        </p:nvSpPr>
        <p:spPr bwMode="auto">
          <a:xfrm>
            <a:off x="381000" y="214313"/>
            <a:ext cx="8334375" cy="796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898525">
              <a:tabLst>
                <a:tab pos="898525" algn="l"/>
              </a:tabLst>
            </a:pPr>
            <a:r>
              <a:rPr lang="fr-CA" sz="3200" dirty="0" smtClean="0">
                <a:latin typeface="Arial" charset="0"/>
                <a:ea typeface="ヒラギノ角ゴ Pro W3" pitchFamily="16" charset="-128"/>
                <a:cs typeface="Arial" charset="0"/>
              </a:rPr>
              <a:t>Objectifs de l’atelier</a:t>
            </a:r>
          </a:p>
        </p:txBody>
      </p:sp>
      <p:sp>
        <p:nvSpPr>
          <p:cNvPr id="3" name="Espace réservé du texte 2"/>
          <p:cNvSpPr>
            <a:spLocks noGrp="1"/>
          </p:cNvSpPr>
          <p:nvPr>
            <p:ph type="body" sz="quarter" idx="15"/>
            <p:custDataLst>
              <p:tags r:id="rId2"/>
            </p:custDataLst>
          </p:nvPr>
        </p:nvSpPr>
        <p:spPr>
          <a:xfrm>
            <a:off x="457200" y="1571625"/>
            <a:ext cx="8382000" cy="3762375"/>
          </a:xfrm>
        </p:spPr>
        <p:txBody>
          <a:bodyPr>
            <a:normAutofit/>
          </a:bodyPr>
          <a:lstStyle/>
          <a:p>
            <a:pPr>
              <a:buFont typeface="Arial" pitchFamily="34" charset="0"/>
              <a:buChar char="•"/>
              <a:defRPr/>
            </a:pPr>
            <a:r>
              <a:rPr lang="fr-CA" dirty="0" smtClean="0">
                <a:solidFill>
                  <a:schemeClr val="tx1">
                    <a:lumMod val="50000"/>
                    <a:lumOff val="50000"/>
                  </a:schemeClr>
                </a:solidFill>
              </a:rPr>
              <a:t>Intégrer </a:t>
            </a:r>
            <a:r>
              <a:rPr lang="fr-CA" dirty="0">
                <a:solidFill>
                  <a:schemeClr val="tx1">
                    <a:lumMod val="50000"/>
                    <a:lumOff val="50000"/>
                  </a:schemeClr>
                </a:solidFill>
              </a:rPr>
              <a:t>l</a:t>
            </a:r>
            <a:r>
              <a:rPr lang="fr-CA" dirty="0" smtClean="0">
                <a:solidFill>
                  <a:schemeClr val="tx1">
                    <a:lumMod val="50000"/>
                    <a:lumOff val="50000"/>
                  </a:schemeClr>
                </a:solidFill>
              </a:rPr>
              <a:t>es notions de développement durable</a:t>
            </a:r>
          </a:p>
          <a:p>
            <a:pPr>
              <a:buFont typeface="Arial" pitchFamily="34" charset="0"/>
              <a:buChar char="•"/>
              <a:defRPr/>
            </a:pPr>
            <a:r>
              <a:rPr lang="fr-CA" dirty="0">
                <a:solidFill>
                  <a:schemeClr val="tx1">
                    <a:lumMod val="50000"/>
                    <a:lumOff val="50000"/>
                  </a:schemeClr>
                </a:solidFill>
              </a:rPr>
              <a:t>S</a:t>
            </a:r>
            <a:r>
              <a:rPr lang="fr-CA" dirty="0" smtClean="0">
                <a:solidFill>
                  <a:schemeClr val="tx1">
                    <a:lumMod val="50000"/>
                    <a:lumOff val="50000"/>
                  </a:schemeClr>
                </a:solidFill>
              </a:rPr>
              <a:t>aisir son application</a:t>
            </a:r>
          </a:p>
          <a:p>
            <a:pPr>
              <a:buFont typeface="Arial" pitchFamily="34" charset="0"/>
              <a:buChar char="•"/>
              <a:defRPr/>
            </a:pPr>
            <a:r>
              <a:rPr lang="fr-CA" dirty="0" smtClean="0">
                <a:solidFill>
                  <a:schemeClr val="tx1">
                    <a:lumMod val="50000"/>
                    <a:lumOff val="50000"/>
                  </a:schemeClr>
                </a:solidFill>
              </a:rPr>
              <a:t>Favoriser la participation</a:t>
            </a:r>
          </a:p>
          <a:p>
            <a:pPr>
              <a:buFont typeface="Arial" pitchFamily="34" charset="0"/>
              <a:buChar char="•"/>
              <a:defRPr/>
            </a:pPr>
            <a:r>
              <a:rPr lang="fr-CA" dirty="0" smtClean="0">
                <a:solidFill>
                  <a:schemeClr val="tx1">
                    <a:lumMod val="50000"/>
                    <a:lumOff val="50000"/>
                  </a:schemeClr>
                </a:solidFill>
              </a:rPr>
              <a:t>Comprendre l’intérêt pour</a:t>
            </a:r>
          </a:p>
          <a:p>
            <a:pPr lvl="1">
              <a:buFont typeface="Arial" pitchFamily="34" charset="0"/>
              <a:buChar char="•"/>
              <a:defRPr/>
            </a:pPr>
            <a:r>
              <a:rPr lang="fr-CA" dirty="0" smtClean="0">
                <a:solidFill>
                  <a:schemeClr val="tx1">
                    <a:lumMod val="50000"/>
                    <a:lumOff val="50000"/>
                  </a:schemeClr>
                </a:solidFill>
              </a:rPr>
              <a:t>le citoyen </a:t>
            </a:r>
          </a:p>
          <a:p>
            <a:pPr lvl="1">
              <a:buFont typeface="Arial" pitchFamily="34" charset="0"/>
              <a:buChar char="•"/>
              <a:defRPr/>
            </a:pPr>
            <a:r>
              <a:rPr lang="fr-CA" dirty="0" smtClean="0">
                <a:solidFill>
                  <a:schemeClr val="tx1">
                    <a:lumMod val="50000"/>
                    <a:lumOff val="50000"/>
                  </a:schemeClr>
                </a:solidFill>
              </a:rPr>
              <a:t>l’employé </a:t>
            </a:r>
          </a:p>
          <a:p>
            <a:pPr lvl="1">
              <a:buFont typeface="Arial" pitchFamily="34" charset="0"/>
              <a:buChar char="•"/>
              <a:defRPr/>
            </a:pPr>
            <a:r>
              <a:rPr lang="fr-CA" dirty="0" smtClean="0">
                <a:solidFill>
                  <a:schemeClr val="tx1">
                    <a:lumMod val="50000"/>
                    <a:lumOff val="50000"/>
                  </a:schemeClr>
                </a:solidFill>
              </a:rPr>
              <a:t>l’organisation</a:t>
            </a:r>
            <a:endParaRPr lang="fr-CA" dirty="0">
              <a:solidFill>
                <a:schemeClr val="tx1">
                  <a:lumMod val="50000"/>
                  <a:lumOff val="50000"/>
                </a:schemeClr>
              </a:solidFill>
            </a:endParaRPr>
          </a:p>
        </p:txBody>
      </p:sp>
    </p:spTree>
    <p:extLst>
      <p:ext uri="{BB962C8B-B14F-4D97-AF65-F5344CB8AC3E}">
        <p14:creationId xmlns:p14="http://schemas.microsoft.com/office/powerpoint/2010/main" val="2218765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sz="quarter" idx="11"/>
            <p:custDataLst>
              <p:tags r:id="rId1"/>
            </p:custDataLst>
          </p:nvPr>
        </p:nvSpPr>
        <p:spPr/>
        <p:txBody>
          <a:bodyPr/>
          <a:lstStyle/>
          <a:p>
            <a:pPr algn="ctr"/>
            <a:r>
              <a:rPr lang="fr-CA" u="sng" dirty="0" smtClean="0">
                <a:solidFill>
                  <a:schemeClr val="tx1">
                    <a:lumMod val="50000"/>
                    <a:lumOff val="50000"/>
                  </a:schemeClr>
                </a:solidFill>
              </a:rPr>
              <a:t>CAPSULE </a:t>
            </a:r>
            <a:r>
              <a:rPr lang="fr-CA" u="sng" dirty="0">
                <a:solidFill>
                  <a:schemeClr val="tx1">
                    <a:lumMod val="50000"/>
                    <a:lumOff val="50000"/>
                  </a:schemeClr>
                </a:solidFill>
              </a:rPr>
              <a:t>8</a:t>
            </a:r>
            <a:endParaRPr lang="fr-CA" u="sng" dirty="0" smtClean="0">
              <a:solidFill>
                <a:schemeClr val="tx1">
                  <a:lumMod val="50000"/>
                  <a:lumOff val="50000"/>
                </a:schemeClr>
              </a:solidFill>
            </a:endParaRPr>
          </a:p>
          <a:p>
            <a:pPr algn="ctr"/>
            <a:r>
              <a:rPr lang="fr-CA" b="0" dirty="0" smtClean="0">
                <a:solidFill>
                  <a:schemeClr val="tx1">
                    <a:lumMod val="50000"/>
                    <a:lumOff val="50000"/>
                  </a:schemeClr>
                </a:solidFill>
              </a:rPr>
              <a:t>La Démarche BNQ 21000 :</a:t>
            </a:r>
          </a:p>
          <a:p>
            <a:pPr algn="ctr"/>
            <a:r>
              <a:rPr lang="fr-CA" i="1" dirty="0">
                <a:solidFill>
                  <a:schemeClr val="tx1">
                    <a:lumMod val="50000"/>
                    <a:lumOff val="50000"/>
                  </a:schemeClr>
                </a:solidFill>
              </a:rPr>
              <a:t>l</a:t>
            </a:r>
            <a:r>
              <a:rPr lang="fr-CA" i="1" dirty="0" smtClean="0">
                <a:solidFill>
                  <a:schemeClr val="tx1">
                    <a:lumMod val="50000"/>
                    <a:lumOff val="50000"/>
                  </a:schemeClr>
                </a:solidFill>
              </a:rPr>
              <a:t>es enjeux prioritaires et le plan d’action</a:t>
            </a:r>
          </a:p>
          <a:p>
            <a:pPr algn="ctr"/>
            <a:r>
              <a:rPr lang="fr-CA" dirty="0" smtClean="0">
                <a:solidFill>
                  <a:schemeClr val="tx1">
                    <a:lumMod val="50000"/>
                    <a:lumOff val="50000"/>
                  </a:schemeClr>
                </a:solidFill>
              </a:rPr>
              <a:t>(20 minutes)</a:t>
            </a:r>
            <a:endParaRPr lang="fr-CA" dirty="0">
              <a:solidFill>
                <a:schemeClr val="tx1">
                  <a:lumMod val="50000"/>
                  <a:lumOff val="50000"/>
                </a:schemeClr>
              </a:solidFill>
            </a:endParaRPr>
          </a:p>
        </p:txBody>
      </p:sp>
    </p:spTree>
    <p:extLst>
      <p:ext uri="{BB962C8B-B14F-4D97-AF65-F5344CB8AC3E}">
        <p14:creationId xmlns:p14="http://schemas.microsoft.com/office/powerpoint/2010/main" val="2446882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custDataLst>
              <p:tags r:id="rId1"/>
            </p:custDataLst>
          </p:nvPr>
        </p:nvSpPr>
        <p:spPr>
          <a:xfrm>
            <a:off x="381000" y="381000"/>
            <a:ext cx="8334404" cy="904860"/>
          </a:xfrm>
        </p:spPr>
        <p:txBody>
          <a:bodyPr/>
          <a:lstStyle/>
          <a:p>
            <a:r>
              <a:rPr lang="fr-CA" sz="3200" dirty="0" smtClean="0"/>
              <a:t>Faits saillants </a:t>
            </a:r>
            <a:endParaRPr lang="fr-CA" sz="3200" dirty="0"/>
          </a:p>
        </p:txBody>
      </p:sp>
      <p:sp>
        <p:nvSpPr>
          <p:cNvPr id="5" name="Espace réservé du texte 4"/>
          <p:cNvSpPr>
            <a:spLocks noGrp="1"/>
          </p:cNvSpPr>
          <p:nvPr>
            <p:ph type="body" sz="quarter" idx="15"/>
            <p:custDataLst>
              <p:tags r:id="rId2"/>
            </p:custDataLst>
          </p:nvPr>
        </p:nvSpPr>
        <p:spPr>
          <a:xfrm>
            <a:off x="428624" y="1571612"/>
            <a:ext cx="8463855" cy="4017628"/>
          </a:xfrm>
        </p:spPr>
        <p:txBody>
          <a:bodyPr>
            <a:normAutofit/>
          </a:bodyPr>
          <a:lstStyle/>
          <a:p>
            <a:pPr marL="0" indent="0">
              <a:buNone/>
            </a:pPr>
            <a:r>
              <a:rPr lang="fr-CA" dirty="0" smtClean="0">
                <a:solidFill>
                  <a:srgbClr val="FF0000"/>
                </a:solidFill>
              </a:rPr>
              <a:t>À compléter :</a:t>
            </a:r>
          </a:p>
          <a:p>
            <a:r>
              <a:rPr lang="fr-CA" dirty="0" smtClean="0">
                <a:solidFill>
                  <a:srgbClr val="FF0000"/>
                </a:solidFill>
              </a:rPr>
              <a:t>Retour sur les enjeux prioritaires établis </a:t>
            </a:r>
          </a:p>
          <a:p>
            <a:r>
              <a:rPr lang="fr-CA" dirty="0" smtClean="0">
                <a:solidFill>
                  <a:srgbClr val="FF0000"/>
                </a:solidFill>
              </a:rPr>
              <a:t>Le plan d’action</a:t>
            </a:r>
          </a:p>
          <a:p>
            <a:r>
              <a:rPr lang="fr-CA" dirty="0" smtClean="0">
                <a:solidFill>
                  <a:srgbClr val="FF0000"/>
                </a:solidFill>
              </a:rPr>
              <a:t>Information sur la mise en œuvre</a:t>
            </a:r>
          </a:p>
          <a:p>
            <a:pPr marL="0" indent="0">
              <a:buNone/>
            </a:pPr>
            <a:endParaRPr lang="fr-CA" dirty="0">
              <a:solidFill>
                <a:srgbClr val="FF0000"/>
              </a:solidFill>
            </a:endParaRPr>
          </a:p>
          <a:p>
            <a:pPr>
              <a:buBlip>
                <a:blip r:embed="rId5"/>
              </a:buBlip>
            </a:pPr>
            <a:r>
              <a:rPr lang="fr-CA" dirty="0" smtClean="0">
                <a:solidFill>
                  <a:srgbClr val="FF0000"/>
                </a:solidFill>
              </a:rPr>
              <a:t>De quelle manière les employés seront-ils invités à contribuer et à participer à la mise en œuvre?</a:t>
            </a:r>
          </a:p>
        </p:txBody>
      </p:sp>
    </p:spTree>
    <p:extLst>
      <p:ext uri="{BB962C8B-B14F-4D97-AF65-F5344CB8AC3E}">
        <p14:creationId xmlns:p14="http://schemas.microsoft.com/office/powerpoint/2010/main" val="1341471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5"/>
          <p:cNvSpPr>
            <a:spLocks noGrp="1"/>
          </p:cNvSpPr>
          <p:nvPr>
            <p:ph type="title" idx="4294967295"/>
            <p:custDataLst>
              <p:tags r:id="rId1"/>
            </p:custDataLst>
          </p:nvPr>
        </p:nvSpPr>
        <p:spPr>
          <a:xfrm>
            <a:off x="228600" y="304800"/>
            <a:ext cx="8365504" cy="574675"/>
          </a:xfrm>
          <a:prstGeom prst="rect">
            <a:avLst/>
          </a:prstGeom>
        </p:spPr>
        <p:txBody>
          <a:bodyPr anchor="t">
            <a:noAutofit/>
          </a:bodyPr>
          <a:lstStyle/>
          <a:p>
            <a:pPr defTabSz="898525">
              <a:tabLst>
                <a:tab pos="898525" algn="l"/>
              </a:tabLst>
            </a:pPr>
            <a:r>
              <a:rPr lang="fr-CA" sz="3600" b="1" spc="-30" dirty="0" smtClean="0">
                <a:solidFill>
                  <a:srgbClr val="FF6600"/>
                </a:solidFill>
                <a:latin typeface="Arial" charset="0"/>
                <a:ea typeface="ヒラギノ角ゴ Pro W3"/>
                <a:cs typeface="Arial" charset="0"/>
              </a:rPr>
              <a:t>Des questions ou des commentaires?</a:t>
            </a:r>
          </a:p>
        </p:txBody>
      </p:sp>
      <p:pic>
        <p:nvPicPr>
          <p:cNvPr id="3" name="Image 2" descr="individu.jpg"/>
          <p:cNvPicPr>
            <a:picLocks noChangeAspect="1"/>
          </p:cNvPicPr>
          <p:nvPr>
            <p:custDataLst>
              <p:tags r:id="rId2"/>
            </p:custDataLst>
          </p:nvPr>
        </p:nvPicPr>
        <p:blipFill>
          <a:blip r:embed="rId5" cstate="print"/>
          <a:stretch>
            <a:fillRect/>
          </a:stretch>
        </p:blipFill>
        <p:spPr>
          <a:xfrm>
            <a:off x="1835696" y="1484784"/>
            <a:ext cx="5688632" cy="4260982"/>
          </a:xfrm>
          <a:prstGeom prst="rect">
            <a:avLst/>
          </a:prstGeom>
        </p:spPr>
      </p:pic>
    </p:spTree>
    <p:extLst>
      <p:ext uri="{BB962C8B-B14F-4D97-AF65-F5344CB8AC3E}">
        <p14:creationId xmlns:p14="http://schemas.microsoft.com/office/powerpoint/2010/main" val="23976503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213</Words>
  <Application>Microsoft Office PowerPoint</Application>
  <PresentationFormat>Affichage à l'écran (4:3)</PresentationFormat>
  <Paragraphs>40</Paragraphs>
  <Slides>5</Slides>
  <Notes>5</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Thème Office</vt:lpstr>
      <vt:lpstr>Présentation PowerPoint</vt:lpstr>
      <vt:lpstr>Objectifs de l’atelier</vt:lpstr>
      <vt:lpstr>Présentation PowerPoint</vt:lpstr>
      <vt:lpstr>Faits saillants </vt:lpstr>
      <vt:lpstr>Des questions ou des commentaires?</vt:lpstr>
    </vt:vector>
  </TitlesOfParts>
  <Company>CRIQ</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Jacques Blanchet</dc:creator>
  <cp:lastModifiedBy>Nancy Brouillette</cp:lastModifiedBy>
  <cp:revision>9</cp:revision>
  <dcterms:created xsi:type="dcterms:W3CDTF">2013-02-25T20:11:52Z</dcterms:created>
  <dcterms:modified xsi:type="dcterms:W3CDTF">2013-03-12T18:58:43Z</dcterms:modified>
</cp:coreProperties>
</file>