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75" d="100"/>
          <a:sy n="75" d="100"/>
        </p:scale>
        <p:origin x="-2126" y="-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22772-71C4-43D0-A548-21CF087A6FBD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FE555-803B-4ACA-9D07-F7013BC6635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87649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C66813-4660-4071-A3DA-45D67858CD7D}" type="slidenum">
              <a:rPr lang="fr-CA" smtClean="0"/>
              <a:pPr>
                <a:defRPr/>
              </a:pPr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07590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78BE65-4E93-4C06-98A1-82BB43E794A0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D4529A4-2F35-477D-BF75-EFF538091A8B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6F4553-7594-4581-84A2-14868B0AD6ED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C6EB36-D7CE-4A61-B429-12FF488C15C1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564AE7-744D-4558-B514-307A8147FAAE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FA3F36-5D65-49B8-A229-A0CE582E6B2E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1764A9-939E-43F0-BD49-91C2E669FCCD}" type="slidenum">
              <a:rPr lang="fr-CA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fr-CA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8137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6738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4806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vi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vil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0" y="642938"/>
            <a:ext cx="9245600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Espace réservé du texte 16"/>
          <p:cNvSpPr>
            <a:spLocks noGrp="1"/>
          </p:cNvSpPr>
          <p:nvPr>
            <p:ph type="body" sz="quarter" idx="11"/>
          </p:nvPr>
        </p:nvSpPr>
        <p:spPr>
          <a:xfrm>
            <a:off x="785786" y="1142984"/>
            <a:ext cx="7858179" cy="457203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lnSpc>
                <a:spcPts val="4300"/>
              </a:lnSpc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349250" indent="-349250">
              <a:lnSpc>
                <a:spcPts val="3400"/>
              </a:lnSpc>
              <a:buFontTx/>
              <a:buBlip>
                <a:blip r:embed="rId3"/>
              </a:buBlip>
              <a:defRPr sz="2800">
                <a:solidFill>
                  <a:schemeClr val="bg1"/>
                </a:solidFill>
              </a:defRPr>
            </a:lvl2pPr>
            <a:lvl3pPr marL="352425" indent="-352425">
              <a:lnSpc>
                <a:spcPts val="3400"/>
              </a:lnSpc>
              <a:buFontTx/>
              <a:buBlip>
                <a:blip r:embed="rId4"/>
              </a:buBlip>
              <a:defRPr sz="2800">
                <a:solidFill>
                  <a:schemeClr val="bg1"/>
                </a:solidFill>
              </a:defRPr>
            </a:lvl3pPr>
            <a:lvl4pPr marL="358775" indent="-358775">
              <a:lnSpc>
                <a:spcPts val="3400"/>
              </a:lnSpc>
              <a:buFontTx/>
              <a:buBlip>
                <a:blip r:embed="rId5"/>
              </a:buBlip>
              <a:defRPr sz="2800">
                <a:solidFill>
                  <a:schemeClr val="bg1"/>
                </a:solidFill>
              </a:defRPr>
            </a:lvl4pPr>
            <a:lvl5pPr marL="355600" indent="-355600">
              <a:lnSpc>
                <a:spcPts val="3400"/>
              </a:lnSpc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2"/>
          </p:nvPr>
        </p:nvSpPr>
        <p:spPr>
          <a:xfrm>
            <a:off x="-32" y="6286522"/>
            <a:ext cx="6019832" cy="571478"/>
          </a:xfrm>
          <a:prstGeom prst="rect">
            <a:avLst/>
          </a:prstGeo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04995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_titre 1 ligne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Bande ver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t="14581"/>
          <a:stretch>
            <a:fillRect/>
          </a:stretch>
        </p:blipFill>
        <p:spPr bwMode="auto">
          <a:xfrm>
            <a:off x="0" y="1000125"/>
            <a:ext cx="341313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7" descr="ligne vert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9144000" cy="1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8" descr="BNQ2100_COuleur_small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25" y="5826125"/>
            <a:ext cx="1420813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86742" cy="7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00000">
              <a:lnSpc>
                <a:spcPts val="3400"/>
              </a:lnSpc>
              <a:tabLst>
                <a:tab pos="900000" algn="l"/>
              </a:tabLst>
              <a:defRPr sz="2800" b="1" baseline="0">
                <a:solidFill>
                  <a:srgbClr val="009A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CA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4"/>
          </p:nvPr>
        </p:nvSpPr>
        <p:spPr>
          <a:xfrm>
            <a:off x="428596" y="1571625"/>
            <a:ext cx="8286808" cy="3714763"/>
          </a:xfrm>
          <a:prstGeom prst="rect">
            <a:avLst/>
          </a:prstGeom>
        </p:spPr>
        <p:txBody>
          <a:bodyPr>
            <a:normAutofit/>
          </a:bodyPr>
          <a:lstStyle>
            <a:lvl1pPr marL="531813" indent="-531813">
              <a:lnSpc>
                <a:spcPts val="3400"/>
              </a:lnSpc>
              <a:buFontTx/>
              <a:buBlip>
                <a:blip r:embed="rId5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1260475" indent="-536575">
              <a:lnSpc>
                <a:spcPts val="3400"/>
              </a:lnSpc>
              <a:buFontTx/>
              <a:buBlip>
                <a:blip r:embed="rId6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976438" indent="-528638">
              <a:lnSpc>
                <a:spcPts val="3400"/>
              </a:lnSpc>
              <a:buFontTx/>
              <a:buBlip>
                <a:blip r:embed="rId7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2693988" indent="-534988">
              <a:lnSpc>
                <a:spcPts val="3400"/>
              </a:lnSpc>
              <a:buFontTx/>
              <a:buBlip>
                <a:blip r:embed="rId8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lnSpc>
                <a:spcPts val="3400"/>
              </a:lnSpc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07417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72824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1404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4234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13337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93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946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90287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9666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725D4-91B6-4A0C-841F-6FA416FD3721}" type="datetimeFigureOut">
              <a:rPr lang="fr-CA" smtClean="0"/>
              <a:t>2013-03-12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EFCD2-1BCE-4306-A15E-A6ECAFF9389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349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pPr algn="ctr"/>
            <a:r>
              <a:rPr lang="fr-CA" sz="4000" dirty="0" smtClean="0">
                <a:solidFill>
                  <a:srgbClr val="F68222"/>
                </a:solidFill>
              </a:rPr>
              <a:t>COMPLÉMENT</a:t>
            </a:r>
          </a:p>
          <a:p>
            <a:pPr algn="ctr"/>
            <a:r>
              <a:rPr lang="fr-CA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À L’INTENTION DU FORMATEUR</a:t>
            </a:r>
          </a:p>
          <a:p>
            <a:pPr algn="ctr"/>
            <a:r>
              <a:rPr lang="fr-C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Proposition de questions pour alimenter les échanges entre les participants</a:t>
            </a:r>
            <a:endParaRPr lang="fr-CA" dirty="0"/>
          </a:p>
        </p:txBody>
      </p:sp>
      <p:sp>
        <p:nvSpPr>
          <p:cNvPr id="3" name="ZoneTexte 2"/>
          <p:cNvSpPr txBox="1"/>
          <p:nvPr/>
        </p:nvSpPr>
        <p:spPr>
          <a:xfrm>
            <a:off x="381000" y="6527800"/>
            <a:ext cx="1981200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A" sz="1000" i="1" dirty="0">
                <a:solidFill>
                  <a:schemeClr val="bg1">
                    <a:lumMod val="75000"/>
                  </a:schemeClr>
                </a:solidFill>
              </a:rPr>
              <a:t>Mise à jour : 2012-11-19</a:t>
            </a:r>
          </a:p>
        </p:txBody>
      </p:sp>
    </p:spTree>
    <p:extLst>
      <p:ext uri="{BB962C8B-B14F-4D97-AF65-F5344CB8AC3E}">
        <p14:creationId xmlns:p14="http://schemas.microsoft.com/office/powerpoint/2010/main" val="1142752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214313"/>
            <a:ext cx="8410575" cy="796925"/>
          </a:xfrm>
        </p:spPr>
        <p:txBody>
          <a:bodyPr>
            <a:normAutofit fontScale="90000"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1 : Mobilisation à la Démarche BNQ 21000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1066801"/>
            <a:ext cx="8286750" cy="5314950"/>
          </a:xfrm>
        </p:spPr>
        <p:txBody>
          <a:bodyPr>
            <a:normAutofit fontScale="77500" lnSpcReduction="20000"/>
          </a:bodyPr>
          <a:lstStyle/>
          <a:p>
            <a:pPr marL="0" indent="0">
              <a:buFontTx/>
              <a:buNone/>
              <a:defRPr/>
            </a:pPr>
            <a:r>
              <a:rPr lang="fr-CA" dirty="0" smtClean="0"/>
              <a:t>Voici quelques questions pour orienter la présentation :</a:t>
            </a:r>
          </a:p>
          <a:p>
            <a:pPr>
              <a:defRPr/>
            </a:pPr>
            <a:r>
              <a:rPr lang="fr-CA" dirty="0" smtClean="0"/>
              <a:t>Quelle est la compréhension de l’organisation du concept du  DD? Quelles seraient sa définition et son explication du DD?</a:t>
            </a:r>
          </a:p>
          <a:p>
            <a:pPr>
              <a:defRPr/>
            </a:pPr>
            <a:r>
              <a:rPr lang="fr-CA" dirty="0" smtClean="0"/>
              <a:t>Pourquoi l’organisation choisit-elle de s’engager dans le projet BNQ 21000?</a:t>
            </a:r>
          </a:p>
          <a:p>
            <a:pPr>
              <a:defRPr/>
            </a:pPr>
            <a:r>
              <a:rPr lang="fr-CA" dirty="0" smtClean="0"/>
              <a:t>Quel est l’historique de DD de l’organisation (autres projets, initiatives, comités, etc.)?</a:t>
            </a:r>
          </a:p>
          <a:p>
            <a:pPr>
              <a:defRPr/>
            </a:pPr>
            <a:r>
              <a:rPr lang="fr-CA" dirty="0" smtClean="0"/>
              <a:t>Comment l’organisation se voit-elle après le projet?</a:t>
            </a:r>
          </a:p>
          <a:p>
            <a:pPr>
              <a:defRPr/>
            </a:pPr>
            <a:r>
              <a:rPr lang="fr-CA" dirty="0" smtClean="0"/>
              <a:t>Que couvre le projet : installation, territoire, division, sous-traitants, etc.?</a:t>
            </a:r>
          </a:p>
          <a:p>
            <a:pPr>
              <a:defRPr/>
            </a:pPr>
            <a:r>
              <a:rPr lang="fr-CA" dirty="0" smtClean="0"/>
              <a:t>Votre opinion?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911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214313"/>
            <a:ext cx="8410575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5 - Les parties prenantes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1143000"/>
            <a:ext cx="8286750" cy="5381625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 :</a:t>
            </a:r>
            <a:endParaRPr lang="fr-CA" dirty="0"/>
          </a:p>
          <a:p>
            <a:pPr>
              <a:defRPr/>
            </a:pPr>
            <a:r>
              <a:rPr lang="fr-CA" dirty="0" smtClean="0"/>
              <a:t>Quelles sont les parties prenantes interpelées dans l’analyse de la situation? </a:t>
            </a:r>
          </a:p>
          <a:p>
            <a:pPr>
              <a:defRPr/>
            </a:pPr>
            <a:r>
              <a:rPr lang="fr-CA" dirty="0" smtClean="0"/>
              <a:t>Qu’a-t-on appris d’elles?</a:t>
            </a:r>
          </a:p>
          <a:p>
            <a:pPr>
              <a:defRPr/>
            </a:pPr>
            <a:r>
              <a:rPr lang="fr-CA" dirty="0" smtClean="0"/>
              <a:t>Pourquoi les avons-nous sollicitées?</a:t>
            </a:r>
          </a:p>
          <a:p>
            <a:pPr>
              <a:defRPr/>
            </a:pPr>
            <a:r>
              <a:rPr lang="fr-CA" dirty="0" smtClean="0"/>
              <a:t>Seront-elles interpelées plus tard dans la démarche?</a:t>
            </a:r>
          </a:p>
          <a:p>
            <a:pPr>
              <a:defRPr/>
            </a:pPr>
            <a:r>
              <a:rPr lang="fr-CA" dirty="0" smtClean="0"/>
              <a:t>Est-ce que les employés seront sollicités de nouveau? De quelle manière?</a:t>
            </a:r>
          </a:p>
          <a:p>
            <a:pPr>
              <a:defRPr/>
            </a:pPr>
            <a:r>
              <a:rPr lang="fr-CA" dirty="0" smtClean="0"/>
              <a:t>Votre opinion?</a:t>
            </a:r>
          </a:p>
          <a:p>
            <a:pPr>
              <a:defRPr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19750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214313"/>
            <a:ext cx="8410575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8 - Les enjeux prioritaires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1066800"/>
            <a:ext cx="8286750" cy="54578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 :</a:t>
            </a:r>
            <a:endParaRPr lang="fr-CA" dirty="0"/>
          </a:p>
          <a:p>
            <a:pPr>
              <a:defRPr/>
            </a:pPr>
            <a:r>
              <a:rPr lang="fr-CA" dirty="0" smtClean="0"/>
              <a:t>Quelles sont les priorités de l’organisation?</a:t>
            </a:r>
          </a:p>
          <a:p>
            <a:pPr>
              <a:defRPr/>
            </a:pPr>
            <a:r>
              <a:rPr lang="fr-CA" dirty="0" smtClean="0"/>
              <a:t>Pourquoi avoir choisi ces priorités?</a:t>
            </a:r>
          </a:p>
          <a:p>
            <a:pPr>
              <a:defRPr/>
            </a:pPr>
            <a:r>
              <a:rPr lang="fr-CA" dirty="0" smtClean="0"/>
              <a:t>Quels sont les liens avec les priorités précédentes?</a:t>
            </a:r>
          </a:p>
          <a:p>
            <a:pPr>
              <a:defRPr/>
            </a:pPr>
            <a:r>
              <a:rPr lang="fr-CA" dirty="0" smtClean="0"/>
              <a:t>Quels sont les liens avec les projets en cours?</a:t>
            </a:r>
          </a:p>
          <a:p>
            <a:pPr>
              <a:defRPr/>
            </a:pPr>
            <a:r>
              <a:rPr lang="fr-CA" dirty="0" smtClean="0"/>
              <a:t>Est-ce que les employés vont ressentir des répercussions? Précisez.</a:t>
            </a:r>
          </a:p>
          <a:p>
            <a:pPr>
              <a:defRPr/>
            </a:pPr>
            <a:r>
              <a:rPr lang="fr-CA" dirty="0" smtClean="0"/>
              <a:t>Votre opinion?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44160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1000" y="228600"/>
            <a:ext cx="8396287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8 - Le plan d’action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1143000"/>
            <a:ext cx="8286750" cy="5381625"/>
          </a:xfrm>
        </p:spPr>
        <p:txBody>
          <a:bodyPr>
            <a:normAutofit fontScale="92500"/>
          </a:bodyPr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 :</a:t>
            </a:r>
            <a:endParaRPr lang="fr-CA" dirty="0"/>
          </a:p>
          <a:p>
            <a:pPr>
              <a:defRPr/>
            </a:pPr>
            <a:r>
              <a:rPr lang="fr-CA" dirty="0" smtClean="0"/>
              <a:t>De manière générale, que vise le plan d’action?</a:t>
            </a:r>
          </a:p>
          <a:p>
            <a:pPr lvl="1">
              <a:defRPr/>
            </a:pPr>
            <a:r>
              <a:rPr lang="fr-CA" dirty="0" smtClean="0"/>
              <a:t>Présenter son contenu, les principaux axes, les principaux changements.</a:t>
            </a:r>
          </a:p>
          <a:p>
            <a:pPr>
              <a:defRPr/>
            </a:pPr>
            <a:r>
              <a:rPr lang="fr-CA" dirty="0" smtClean="0"/>
              <a:t>Est-ce que les employés sont interpelés par certains projets? Lesquels?</a:t>
            </a:r>
          </a:p>
          <a:p>
            <a:pPr>
              <a:defRPr/>
            </a:pPr>
            <a:r>
              <a:rPr lang="fr-CA" dirty="0" smtClean="0"/>
              <a:t>Qu’est-ce qui est prévu pour suivre la mise en œuvre </a:t>
            </a:r>
            <a:r>
              <a:rPr lang="fr-CA" dirty="0"/>
              <a:t>du plan d’action et </a:t>
            </a:r>
            <a:r>
              <a:rPr lang="fr-CA" dirty="0" smtClean="0"/>
              <a:t>mesurer les résultats?</a:t>
            </a:r>
          </a:p>
          <a:p>
            <a:pPr>
              <a:defRPr/>
            </a:pPr>
            <a:r>
              <a:rPr lang="fr-CA" dirty="0" smtClean="0"/>
              <a:t>Demander aux employés s’ils ont des idées pour bonifier le plan d’action.</a:t>
            </a:r>
          </a:p>
        </p:txBody>
      </p:sp>
    </p:spTree>
    <p:extLst>
      <p:ext uri="{BB962C8B-B14F-4D97-AF65-F5344CB8AC3E}">
        <p14:creationId xmlns:p14="http://schemas.microsoft.com/office/powerpoint/2010/main" val="4191497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214313"/>
            <a:ext cx="8410575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9 - La mise en œuvre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990600"/>
            <a:ext cx="8286750" cy="5534025"/>
          </a:xfrm>
        </p:spPr>
        <p:txBody>
          <a:bodyPr>
            <a:normAutofit fontScale="92500"/>
          </a:bodyPr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 :</a:t>
            </a:r>
            <a:endParaRPr lang="fr-CA" dirty="0"/>
          </a:p>
          <a:p>
            <a:pPr>
              <a:defRPr/>
            </a:pPr>
            <a:r>
              <a:rPr lang="fr-CA" dirty="0" smtClean="0"/>
              <a:t>Quels sont les projets du plan d’action en cours?</a:t>
            </a:r>
          </a:p>
          <a:p>
            <a:pPr>
              <a:defRPr/>
            </a:pPr>
            <a:r>
              <a:rPr lang="fr-CA" dirty="0" smtClean="0"/>
              <a:t>Demander aux employés leur perception des actions en cours.</a:t>
            </a:r>
          </a:p>
          <a:p>
            <a:pPr>
              <a:defRPr/>
            </a:pPr>
            <a:r>
              <a:rPr lang="fr-CA" dirty="0" smtClean="0"/>
              <a:t>Qu’est-ce qui s’en vient prochainement?</a:t>
            </a:r>
          </a:p>
          <a:p>
            <a:pPr>
              <a:defRPr/>
            </a:pPr>
            <a:r>
              <a:rPr lang="fr-CA" dirty="0" smtClean="0"/>
              <a:t>Est-ce que les employés ont des appréhensions?</a:t>
            </a:r>
          </a:p>
          <a:p>
            <a:pPr>
              <a:defRPr/>
            </a:pPr>
            <a:r>
              <a:rPr lang="fr-CA" dirty="0" smtClean="0"/>
              <a:t>Auraient-ils besoin de renseignements supplémentaires, de sensibilisation ou de formation en lien avec les projets?</a:t>
            </a:r>
          </a:p>
          <a:p>
            <a:pPr>
              <a:defRPr/>
            </a:pPr>
            <a:r>
              <a:rPr lang="fr-CA" dirty="0" smtClean="0"/>
              <a:t>Demander s’ils ont d’autres idées pour bonifier les projets en cours ou les projets prévus.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14314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04800" y="214313"/>
            <a:ext cx="8839200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9 - Les constats de mise en œuvre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428625" y="1143000"/>
            <a:ext cx="8286750" cy="538162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 :</a:t>
            </a:r>
            <a:endParaRPr lang="fr-CA" dirty="0"/>
          </a:p>
          <a:p>
            <a:pPr>
              <a:defRPr/>
            </a:pPr>
            <a:r>
              <a:rPr lang="fr-CA" dirty="0" smtClean="0"/>
              <a:t>Quels projets ont été réalisés ou sont en cours?</a:t>
            </a:r>
          </a:p>
          <a:p>
            <a:pPr>
              <a:defRPr/>
            </a:pPr>
            <a:r>
              <a:rPr lang="fr-CA" dirty="0" smtClean="0"/>
              <a:t>Est-ce que tout s’est bien déroulé?</a:t>
            </a:r>
          </a:p>
          <a:p>
            <a:pPr>
              <a:defRPr/>
            </a:pPr>
            <a:r>
              <a:rPr lang="fr-CA" dirty="0" smtClean="0"/>
              <a:t>Quels sont les résultats?</a:t>
            </a:r>
          </a:p>
          <a:p>
            <a:pPr>
              <a:defRPr/>
            </a:pPr>
            <a:r>
              <a:rPr lang="fr-CA" dirty="0" smtClean="0"/>
              <a:t>Quels sont les plans pour la suite?</a:t>
            </a:r>
          </a:p>
          <a:p>
            <a:pPr>
              <a:defRPr/>
            </a:pPr>
            <a:r>
              <a:rPr lang="fr-CA" dirty="0" smtClean="0"/>
              <a:t>Demander aux employés leurs impressions par rapport aux projets à propos desquels des résultats sont présentés. Que pourrions-nous améliorer pour une prochaine fois?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49876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81000" y="214313"/>
            <a:ext cx="8334375" cy="796925"/>
          </a:xfrm>
        </p:spPr>
        <p:txBody>
          <a:bodyPr>
            <a:normAutofit/>
          </a:bodyPr>
          <a:lstStyle/>
          <a:p>
            <a:pPr defTabSz="898525">
              <a:tabLst>
                <a:tab pos="898525" algn="l"/>
              </a:tabLst>
            </a:pPr>
            <a:r>
              <a:rPr lang="fr-CA" sz="3200" dirty="0" smtClean="0">
                <a:latin typeface="Arial" pitchFamily="-123" charset="0"/>
                <a:ea typeface="Arial" pitchFamily="-123" charset="0"/>
                <a:cs typeface="Arial" pitchFamily="-123" charset="0"/>
              </a:rPr>
              <a:t>Capsule 11 - Les retombées significatives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4"/>
            <p:custDataLst>
              <p:tags r:id="rId2"/>
            </p:custDataLst>
          </p:nvPr>
        </p:nvSpPr>
        <p:spPr>
          <a:xfrm>
            <a:off x="335280" y="838200"/>
            <a:ext cx="8839200" cy="6019800"/>
          </a:xfrm>
        </p:spPr>
        <p:txBody>
          <a:bodyPr>
            <a:normAutofit fontScale="77500" lnSpcReduction="20000"/>
          </a:bodyPr>
          <a:lstStyle/>
          <a:p>
            <a:pPr marL="0" indent="0">
              <a:buFontTx/>
              <a:buNone/>
              <a:defRPr/>
            </a:pPr>
            <a:r>
              <a:rPr lang="fr-CA" dirty="0"/>
              <a:t>Voici quelques questions pour orienter la </a:t>
            </a:r>
            <a:r>
              <a:rPr lang="fr-CA" dirty="0" smtClean="0"/>
              <a:t>présentation :</a:t>
            </a:r>
            <a:endParaRPr lang="fr-CA" dirty="0"/>
          </a:p>
          <a:p>
            <a:pPr>
              <a:defRPr/>
            </a:pPr>
            <a:r>
              <a:rPr lang="fr-CA" dirty="0"/>
              <a:t>R</a:t>
            </a:r>
            <a:r>
              <a:rPr lang="fr-CA" dirty="0" smtClean="0"/>
              <a:t>etour sur le premier cycle de réalisation du projet BNQ 21000 :</a:t>
            </a:r>
          </a:p>
          <a:p>
            <a:pPr lvl="1">
              <a:lnSpc>
                <a:spcPct val="120000"/>
              </a:lnSpc>
              <a:defRPr/>
            </a:pPr>
            <a:r>
              <a:rPr lang="fr-CA" dirty="0" smtClean="0"/>
              <a:t>Quels sont les effets palpables du projet?</a:t>
            </a:r>
          </a:p>
          <a:p>
            <a:pPr lvl="1">
              <a:lnSpc>
                <a:spcPct val="120000"/>
              </a:lnSpc>
              <a:defRPr/>
            </a:pPr>
            <a:r>
              <a:rPr lang="fr-CA" dirty="0" smtClean="0"/>
              <a:t>Prévoit-on d’autres retombées à moyen et à long terme?</a:t>
            </a:r>
          </a:p>
          <a:p>
            <a:pPr lvl="1">
              <a:lnSpc>
                <a:spcPct val="120000"/>
              </a:lnSpc>
              <a:defRPr/>
            </a:pPr>
            <a:r>
              <a:rPr lang="fr-CA" dirty="0" smtClean="0"/>
              <a:t>Est-ce qu’un changement est amorcé?</a:t>
            </a:r>
          </a:p>
          <a:p>
            <a:pPr>
              <a:defRPr/>
            </a:pPr>
            <a:r>
              <a:rPr lang="fr-CA" dirty="0" smtClean="0"/>
              <a:t>Avons-nous prévu refaire une analyse de la situation? Avons-nous prévu questionner de nouveau nos parties prenantes?</a:t>
            </a:r>
          </a:p>
          <a:p>
            <a:pPr>
              <a:defRPr/>
            </a:pPr>
            <a:r>
              <a:rPr lang="fr-CA" dirty="0" smtClean="0"/>
              <a:t>Est-ce qu’un nouveau plan d’action sera produit? Sera-t-il différent?</a:t>
            </a:r>
          </a:p>
          <a:p>
            <a:pPr>
              <a:defRPr/>
            </a:pPr>
            <a:r>
              <a:rPr lang="fr-CA" dirty="0" smtClean="0"/>
              <a:t>Quels sont les objectifs pour la suite des choses?</a:t>
            </a:r>
          </a:p>
          <a:p>
            <a:pPr>
              <a:defRPr/>
            </a:pPr>
            <a:r>
              <a:rPr lang="fr-CA" dirty="0" smtClean="0"/>
              <a:t>Nous sommes-nous rapprochés de la vision DD donnée en début de démarche?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732657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374</Words>
  <Application>Microsoft Office PowerPoint</Application>
  <PresentationFormat>Affichage à l'écran (4:3)</PresentationFormat>
  <Paragraphs>68</Paragraphs>
  <Slides>8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Présentation PowerPoint</vt:lpstr>
      <vt:lpstr>Capsule 1 : Mobilisation à la Démarche BNQ 21000</vt:lpstr>
      <vt:lpstr>Capsule 5 - Les parties prenantes </vt:lpstr>
      <vt:lpstr>Capsule 8 - Les enjeux prioritaires</vt:lpstr>
      <vt:lpstr>Capsule 8 - Le plan d’action</vt:lpstr>
      <vt:lpstr>Capsule 9 - La mise en œuvre</vt:lpstr>
      <vt:lpstr>Capsule 9 - Les constats de mise en œuvre</vt:lpstr>
      <vt:lpstr>Capsule 11 - Les retombées significatives</vt:lpstr>
    </vt:vector>
  </TitlesOfParts>
  <Company>CRIQ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Blanchet</dc:creator>
  <cp:lastModifiedBy>Nancy Brouillette</cp:lastModifiedBy>
  <cp:revision>8</cp:revision>
  <dcterms:created xsi:type="dcterms:W3CDTF">2013-02-25T20:00:20Z</dcterms:created>
  <dcterms:modified xsi:type="dcterms:W3CDTF">2013-03-12T18:54:27Z</dcterms:modified>
</cp:coreProperties>
</file>