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017" autoAdjust="0"/>
  </p:normalViewPr>
  <p:slideViewPr>
    <p:cSldViewPr>
      <p:cViewPr varScale="1">
        <p:scale>
          <a:sx n="64" d="100"/>
          <a:sy n="64" d="100"/>
        </p:scale>
        <p:origin x="-96" y="-414"/>
      </p:cViewPr>
      <p:guideLst>
        <p:guide orient="horz" pos="2160"/>
        <p:guide pos="2880"/>
      </p:guideLst>
    </p:cSldViewPr>
  </p:slideViewPr>
  <p:notesTextViewPr>
    <p:cViewPr>
      <p:scale>
        <a:sx n="1" d="1"/>
        <a:sy n="1" d="1"/>
      </p:scale>
      <p:origin x="0" y="0"/>
    </p:cViewPr>
  </p:notesTextViewPr>
  <p:notesViewPr>
    <p:cSldViewPr>
      <p:cViewPr>
        <p:scale>
          <a:sx n="200" d="100"/>
          <a:sy n="200" d="100"/>
        </p:scale>
        <p:origin x="-660" y="563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1659BD-E414-48C3-8A0E-AFC9898C89FC}" type="datetimeFigureOut">
              <a:rPr lang="fr-CA" smtClean="0"/>
              <a:t>2013-03-12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37E4A7-1594-443A-A92D-920A071EA363}" type="slidenum">
              <a:rPr lang="fr-CA" smtClean="0"/>
              <a:t>‹N°›</a:t>
            </a:fld>
            <a:endParaRPr lang="fr-CA"/>
          </a:p>
        </p:txBody>
      </p:sp>
    </p:spTree>
    <p:extLst>
      <p:ext uri="{BB962C8B-B14F-4D97-AF65-F5344CB8AC3E}">
        <p14:creationId xmlns:p14="http://schemas.microsoft.com/office/powerpoint/2010/main" val="3162867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kern="1200" dirty="0" smtClean="0">
                <a:solidFill>
                  <a:schemeClr val="tx1"/>
                </a:solidFill>
                <a:effectLst/>
                <a:latin typeface="+mn-lt"/>
                <a:ea typeface="+mn-ea"/>
                <a:cs typeface="+mn-cs"/>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 </a:t>
            </a: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formateur (responsable BNQ 21000) pourra s’alimenter d’une information complémentaire aux pages de commentaires (voir 8-3-2-2_Complement-pour-formateur_Outil.pptx). Cette information permet de mieux préparer chacune des capsules et de diriger adéquatement les échanges.</a:t>
            </a:r>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L’objectif de cette capsule est de mettre en valeur les efforts de l’industrie pour contribuer au développement durable.</a:t>
            </a:r>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a:p>
        </p:txBody>
      </p:sp>
    </p:spTree>
    <p:extLst>
      <p:ext uri="{BB962C8B-B14F-4D97-AF65-F5344CB8AC3E}">
        <p14:creationId xmlns:p14="http://schemas.microsoft.com/office/powerpoint/2010/main" val="2815108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4</a:t>
            </a:fld>
            <a:endParaRPr lang="fr-CA"/>
          </a:p>
        </p:txBody>
      </p:sp>
    </p:spTree>
    <p:extLst>
      <p:ext uri="{BB962C8B-B14F-4D97-AF65-F5344CB8AC3E}">
        <p14:creationId xmlns:p14="http://schemas.microsoft.com/office/powerpoint/2010/main" val="2390757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fontAlgn="auto">
              <a:lnSpc>
                <a:spcPct val="90000"/>
              </a:lnSpc>
              <a:spcBef>
                <a:spcPct val="50000"/>
              </a:spcBef>
              <a:spcAft>
                <a:spcPts val="0"/>
              </a:spcAft>
              <a:defRPr/>
            </a:pPr>
            <a:r>
              <a:rPr lang="fr-CA" b="1" dirty="0" smtClean="0">
                <a:latin typeface="Arial" pitchFamily="34" charset="0"/>
                <a:cs typeface="Arial" pitchFamily="34" charset="0"/>
              </a:rPr>
              <a:t>Partie prenante (n. f.) : Individu ou groupe ayant un intérêt dans les décisions ou les activités d’une organisation</a:t>
            </a:r>
            <a:r>
              <a:rPr lang="fr-CA" b="1" baseline="0" dirty="0" smtClean="0">
                <a:latin typeface="Arial" pitchFamily="34" charset="0"/>
                <a:cs typeface="Arial" pitchFamily="34" charset="0"/>
              </a:rPr>
              <a:t> </a:t>
            </a:r>
            <a:r>
              <a:rPr lang="fr-CA" b="0" baseline="0" dirty="0" smtClean="0">
                <a:latin typeface="Arial" pitchFamily="34" charset="0"/>
                <a:cs typeface="Arial" pitchFamily="34" charset="0"/>
              </a:rPr>
              <a:t>(</a:t>
            </a:r>
            <a:r>
              <a:rPr lang="fr-CA" b="0" baseline="0" dirty="0" smtClean="0">
                <a:solidFill>
                  <a:schemeClr val="tx1">
                    <a:lumMod val="50000"/>
                    <a:lumOff val="50000"/>
                  </a:schemeClr>
                </a:solidFill>
                <a:latin typeface="Arial" pitchFamily="34" charset="0"/>
                <a:cs typeface="Arial" pitchFamily="34" charset="0"/>
              </a:rPr>
              <a:t>r</a:t>
            </a:r>
            <a:r>
              <a:rPr lang="fr-CA" dirty="0" smtClean="0">
                <a:solidFill>
                  <a:schemeClr val="tx1">
                    <a:lumMod val="50000"/>
                    <a:lumOff val="50000"/>
                  </a:schemeClr>
                </a:solidFill>
                <a:latin typeface="Arial" pitchFamily="34" charset="0"/>
                <a:cs typeface="Arial" pitchFamily="34" charset="0"/>
              </a:rPr>
              <a:t>éférence : ISO 26000)</a:t>
            </a:r>
          </a:p>
          <a:p>
            <a:pPr marL="388938" indent="-388938" fontAlgn="auto">
              <a:lnSpc>
                <a:spcPct val="90000"/>
              </a:lnSpc>
              <a:spcBef>
                <a:spcPct val="50000"/>
              </a:spcBef>
              <a:spcAft>
                <a:spcPts val="0"/>
              </a:spcAft>
              <a:buFontTx/>
              <a:buNone/>
              <a:defRPr/>
            </a:pPr>
            <a:endParaRPr lang="fr-CA" b="1" dirty="0" smtClean="0">
              <a:latin typeface="Arial" pitchFamily="34" charset="0"/>
              <a:cs typeface="Arial" pitchFamily="34" charset="0"/>
            </a:endParaRPr>
          </a:p>
          <a:p>
            <a:pPr fontAlgn="auto">
              <a:lnSpc>
                <a:spcPct val="90000"/>
              </a:lnSpc>
              <a:spcBef>
                <a:spcPct val="50000"/>
              </a:spcBef>
              <a:spcAft>
                <a:spcPts val="0"/>
              </a:spcAft>
              <a:defRPr/>
            </a:pPr>
            <a:r>
              <a:rPr lang="fr-CA" sz="1400" dirty="0" smtClean="0">
                <a:latin typeface="Arial" pitchFamily="34" charset="0"/>
                <a:cs typeface="Arial" pitchFamily="34" charset="0"/>
              </a:rPr>
              <a:t>Le développement durable est avant tout une histoire d’hommes et de femmes qui implique tous les individus dans chacun de leurs rôles.</a:t>
            </a:r>
          </a:p>
          <a:p>
            <a:pPr fontAlgn="auto">
              <a:lnSpc>
                <a:spcPct val="90000"/>
              </a:lnSpc>
              <a:spcBef>
                <a:spcPct val="50000"/>
              </a:spcBef>
              <a:spcAft>
                <a:spcPts val="0"/>
              </a:spcAft>
              <a:defRPr/>
            </a:pPr>
            <a:r>
              <a:rPr lang="fr-CA" sz="1400" dirty="0" smtClean="0">
                <a:latin typeface="Arial" pitchFamily="34" charset="0"/>
                <a:cs typeface="Arial" pitchFamily="34" charset="0"/>
              </a:rPr>
              <a:t>Chaque individu prend des décisions en fonction de plusieurs rôles (citoyen, employé, consommateur). Chaque rôle possède ses responsabilités et ses effets positifs ou négatifs.</a:t>
            </a:r>
          </a:p>
          <a:p>
            <a:pPr fontAlgn="auto">
              <a:lnSpc>
                <a:spcPct val="90000"/>
              </a:lnSpc>
              <a:spcBef>
                <a:spcPct val="50000"/>
              </a:spcBef>
              <a:spcAft>
                <a:spcPts val="0"/>
              </a:spcAft>
              <a:defRPr/>
            </a:pPr>
            <a:r>
              <a:rPr lang="fr-CA" sz="1400" dirty="0" smtClean="0">
                <a:latin typeface="Arial" pitchFamily="34" charset="0"/>
                <a:cs typeface="Arial" pitchFamily="34" charset="0"/>
              </a:rPr>
              <a:t>Réalisez un exercice de mise en situation, à partir d’un exemple dans votre organisation, pour démontrer la difficulté de prendre des décisions qui prennent en compte les intérêts et préoccupations du plus grand nombre de parties prenantes pour le bienêtre collectif.</a:t>
            </a:r>
          </a:p>
          <a:p>
            <a:pPr marL="0" indent="1588" fontAlgn="auto">
              <a:lnSpc>
                <a:spcPct val="100000"/>
              </a:lnSpc>
              <a:spcAft>
                <a:spcPts val="0"/>
              </a:spcAft>
              <a:buFontTx/>
              <a:buNone/>
              <a:defRPr/>
            </a:pPr>
            <a:endParaRPr lang="fr-CA" dirty="0" smtClean="0">
              <a:latin typeface="Arial" charset="0"/>
              <a:ea typeface="ＭＳ Ｐゴシック" pitchFamily="34" charset="-128"/>
            </a:endParaRPr>
          </a:p>
          <a:p>
            <a:endParaRPr lang="fr-CA" dirty="0"/>
          </a:p>
        </p:txBody>
      </p:sp>
      <p:sp>
        <p:nvSpPr>
          <p:cNvPr id="4" name="Espace réservé du numéro de diapositive 3"/>
          <p:cNvSpPr>
            <a:spLocks noGrp="1"/>
          </p:cNvSpPr>
          <p:nvPr>
            <p:ph type="sldNum" sz="quarter" idx="10"/>
          </p:nvPr>
        </p:nvSpPr>
        <p:spPr/>
        <p:txBody>
          <a:bodyPr/>
          <a:lstStyle/>
          <a:p>
            <a:pPr>
              <a:defRPr/>
            </a:pPr>
            <a:fld id="{33995AC4-2E9B-4926-9F5A-395ABFF1C6D5}" type="slidenum">
              <a:rPr lang="fr-CA" smtClean="0"/>
              <a:pPr>
                <a:defRPr/>
              </a:pPr>
              <a:t>5</a:t>
            </a:fld>
            <a:endParaRPr lang="fr-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fr-CA" dirty="0" smtClean="0">
                <a:latin typeface="Arial" pitchFamily="34" charset="0"/>
                <a:cs typeface="Arial" pitchFamily="34" charset="0"/>
              </a:rPr>
              <a:t>Exercice en groupe – Faire la liste des principales parties prenantes et mettre en lumière leurs préoccupations.</a:t>
            </a:r>
          </a:p>
          <a:p>
            <a:endParaRPr lang="fr-CA" dirty="0" smtClean="0">
              <a:latin typeface="Arial" pitchFamily="34" charset="0"/>
              <a:cs typeface="Arial" pitchFamily="34" charset="0"/>
            </a:endParaRPr>
          </a:p>
          <a:p>
            <a:r>
              <a:rPr lang="fr-CA" dirty="0" smtClean="0">
                <a:latin typeface="Arial" pitchFamily="34" charset="0"/>
                <a:cs typeface="Arial" pitchFamily="34" charset="0"/>
              </a:rPr>
              <a:t>Exemples :</a:t>
            </a:r>
            <a:endParaRPr lang="fr-CA" dirty="0">
              <a:latin typeface="Arial" pitchFamily="34" charset="0"/>
              <a:cs typeface="Arial" pitchFamily="34" charset="0"/>
            </a:endParaRPr>
          </a:p>
          <a:p>
            <a:pPr marL="171450" indent="-171450">
              <a:buFont typeface="Arial" pitchFamily="34" charset="0"/>
              <a:buChar char="•"/>
            </a:pPr>
            <a:r>
              <a:rPr lang="fr-CA" baseline="0" dirty="0" smtClean="0">
                <a:latin typeface="Arial" pitchFamily="34" charset="0"/>
                <a:cs typeface="Arial" pitchFamily="34" charset="0"/>
              </a:rPr>
              <a:t>La société civile et les médias</a:t>
            </a:r>
            <a:r>
              <a:rPr lang="fr-CA" dirty="0">
                <a:latin typeface="Arial" pitchFamily="34" charset="0"/>
                <a:cs typeface="Arial" pitchFamily="34" charset="0"/>
              </a:rPr>
              <a:t> </a:t>
            </a:r>
            <a:r>
              <a:rPr lang="fr-CA" dirty="0" smtClean="0">
                <a:latin typeface="Arial" pitchFamily="34" charset="0"/>
                <a:cs typeface="Arial" pitchFamily="34" charset="0"/>
              </a:rPr>
              <a:t>ont des </a:t>
            </a:r>
            <a:r>
              <a:rPr lang="fr-CA" baseline="0" dirty="0" smtClean="0">
                <a:latin typeface="Arial" pitchFamily="34" charset="0"/>
                <a:cs typeface="Arial" pitchFamily="34" charset="0"/>
              </a:rPr>
              <a:t>attentes croissantes en matière de :</a:t>
            </a:r>
          </a:p>
          <a:p>
            <a:pPr marL="628650" lvl="1" indent="-171450">
              <a:buFontTx/>
              <a:buChar char="-"/>
            </a:pPr>
            <a:r>
              <a:rPr lang="fr-CA" baseline="0" dirty="0" smtClean="0">
                <a:latin typeface="Arial" pitchFamily="34" charset="0"/>
                <a:cs typeface="Arial" pitchFamily="34" charset="0"/>
              </a:rPr>
              <a:t>protection de l’</a:t>
            </a:r>
            <a:r>
              <a:rPr lang="fr-CA" dirty="0" smtClean="0">
                <a:latin typeface="Arial" pitchFamily="34" charset="0"/>
                <a:cs typeface="Arial" pitchFamily="34" charset="0"/>
              </a:rPr>
              <a:t>environnement;</a:t>
            </a:r>
          </a:p>
          <a:p>
            <a:pPr marL="628650" lvl="1" indent="-171450">
              <a:buFontTx/>
              <a:buChar char="-"/>
            </a:pPr>
            <a:r>
              <a:rPr lang="fr-CA" dirty="0" smtClean="0">
                <a:latin typeface="Arial" pitchFamily="34" charset="0"/>
                <a:cs typeface="Arial" pitchFamily="34" charset="0"/>
              </a:rPr>
              <a:t>développement socioéconomique (retombées locales, partage de la richesse collective, etc.); </a:t>
            </a:r>
          </a:p>
          <a:p>
            <a:pPr marL="628650" lvl="1" indent="-171450">
              <a:buFontTx/>
              <a:buChar char="-"/>
            </a:pPr>
            <a:r>
              <a:rPr lang="fr-CA" dirty="0" smtClean="0">
                <a:latin typeface="Arial" pitchFamily="34" charset="0"/>
                <a:cs typeface="Arial" pitchFamily="34" charset="0"/>
              </a:rPr>
              <a:t>respect</a:t>
            </a:r>
            <a:r>
              <a:rPr lang="fr-CA" baseline="0" dirty="0" smtClean="0">
                <a:latin typeface="Arial" pitchFamily="34" charset="0"/>
                <a:cs typeface="Arial" pitchFamily="34" charset="0"/>
              </a:rPr>
              <a:t> des communautés locales. </a:t>
            </a:r>
            <a:endParaRPr lang="fr-CA" dirty="0" smtClean="0">
              <a:latin typeface="Arial" pitchFamily="34" charset="0"/>
              <a:cs typeface="Arial" pitchFamily="34" charset="0"/>
            </a:endParaRPr>
          </a:p>
          <a:p>
            <a:endParaRPr lang="fr-CA" baseline="0" dirty="0">
              <a:latin typeface="Arial" pitchFamily="34" charset="0"/>
              <a:cs typeface="Arial" pitchFamily="34" charset="0"/>
            </a:endParaRPr>
          </a:p>
          <a:p>
            <a:pPr marL="171450" indent="-171450">
              <a:buFont typeface="Arial" pitchFamily="34" charset="0"/>
              <a:buChar char="•"/>
            </a:pPr>
            <a:r>
              <a:rPr lang="fr-CA" baseline="0" dirty="0" smtClean="0">
                <a:latin typeface="Arial" pitchFamily="34" charset="0"/>
                <a:cs typeface="Arial" pitchFamily="34" charset="0"/>
              </a:rPr>
              <a:t>Ces préoccupations se sont notamment traduites par les films Trou Story ou L’or des autres et</a:t>
            </a:r>
            <a:r>
              <a:rPr lang="fr-CA" dirty="0" smtClean="0">
                <a:latin typeface="Arial" pitchFamily="34" charset="0"/>
                <a:cs typeface="Arial" pitchFamily="34" charset="0"/>
              </a:rPr>
              <a:t> par </a:t>
            </a:r>
            <a:r>
              <a:rPr lang="fr-CA" baseline="0" dirty="0" smtClean="0">
                <a:latin typeface="Arial" pitchFamily="34" charset="0"/>
                <a:cs typeface="Arial" pitchFamily="34" charset="0"/>
              </a:rPr>
              <a:t>des publications régulières dans les médias écrits tels que </a:t>
            </a:r>
            <a:r>
              <a:rPr lang="fr-CA" i="1" baseline="0" dirty="0" smtClean="0">
                <a:latin typeface="Arial" pitchFamily="34" charset="0"/>
                <a:cs typeface="Arial" pitchFamily="34" charset="0"/>
              </a:rPr>
              <a:t>Les Affaires </a:t>
            </a:r>
            <a:r>
              <a:rPr lang="fr-CA" baseline="0" dirty="0" smtClean="0">
                <a:latin typeface="Arial" pitchFamily="34" charset="0"/>
                <a:cs typeface="Arial" pitchFamily="34" charset="0"/>
              </a:rPr>
              <a:t>ou les quotidiens régionaux et nationaux. </a:t>
            </a:r>
          </a:p>
          <a:p>
            <a:endParaRPr lang="fr-CA" dirty="0">
              <a:latin typeface="Arial" pitchFamily="34" charset="0"/>
              <a:cs typeface="Arial" pitchFamily="34" charset="0"/>
            </a:endParaRPr>
          </a:p>
          <a:p>
            <a:pPr marL="171450" indent="-171450">
              <a:buFont typeface="Arial" pitchFamily="34" charset="0"/>
              <a:buChar char="•"/>
            </a:pPr>
            <a:r>
              <a:rPr lang="fr-CA" baseline="0" dirty="0" smtClean="0">
                <a:latin typeface="Arial" pitchFamily="34" charset="0"/>
                <a:cs typeface="Arial" pitchFamily="34" charset="0"/>
              </a:rPr>
              <a:t>La coalition Québec meilleure mine joue un rôle actif pour influencer l’action du gouvernement auprès des minières en faveur du développement durable.</a:t>
            </a:r>
          </a:p>
          <a:p>
            <a:endParaRPr lang="fr-CA" baseline="0" dirty="0" smtClean="0">
              <a:latin typeface="Arial" pitchFamily="34" charset="0"/>
              <a:cs typeface="Arial" pitchFamily="34" charset="0"/>
            </a:endParaRPr>
          </a:p>
          <a:p>
            <a:pPr marL="171450" indent="-171450">
              <a:buFont typeface="Arial" pitchFamily="34" charset="0"/>
              <a:buChar char="•"/>
            </a:pPr>
            <a:r>
              <a:rPr lang="fr-CA" baseline="0" dirty="0" smtClean="0">
                <a:latin typeface="Arial" pitchFamily="34" charset="0"/>
                <a:cs typeface="Arial" pitchFamily="34" charset="0"/>
              </a:rPr>
              <a:t>Les autochtones sont également une partie prenante essentielle. Il est aujourd’hui reconnu qu’il ne se fera plus de projet n’ayant pas reçu l’accord des communautés autochtones concernées. </a:t>
            </a:r>
          </a:p>
          <a:p>
            <a:pPr marL="171450" indent="-171450">
              <a:buFontTx/>
              <a:buChar char="-"/>
            </a:pPr>
            <a:endParaRPr lang="fr-CA" baseline="0" dirty="0" smtClean="0">
              <a:latin typeface="Arial" pitchFamily="34" charset="0"/>
              <a:cs typeface="Arial" pitchFamily="34" charset="0"/>
            </a:endParaRPr>
          </a:p>
          <a:p>
            <a:pPr marL="171450" indent="-171450">
              <a:buFont typeface="Arial" pitchFamily="34" charset="0"/>
              <a:buChar char="•"/>
            </a:pPr>
            <a:r>
              <a:rPr lang="fr-CA" baseline="0" dirty="0" smtClean="0">
                <a:latin typeface="Arial" pitchFamily="34" charset="0"/>
                <a:cs typeface="Arial" pitchFamily="34" charset="0"/>
              </a:rPr>
              <a:t>Les investisseurs également ont voix au chapitre et se préoccupent des impacts environnementaux de l’industrie. À titre d’exemple, le Fonds souverain norvégien s’est retiré de Rio Tinto en 2008 à la suite à des pratiques environnementales de l’entreprise en Indonésie. </a:t>
            </a:r>
          </a:p>
        </p:txBody>
      </p:sp>
      <p:sp>
        <p:nvSpPr>
          <p:cNvPr id="4" name="Slide Number Placeholder 3"/>
          <p:cNvSpPr>
            <a:spLocks noGrp="1"/>
          </p:cNvSpPr>
          <p:nvPr>
            <p:ph type="sldNum" sz="quarter" idx="10"/>
          </p:nvPr>
        </p:nvSpPr>
        <p:spPr/>
        <p:txBody>
          <a:bodyPr/>
          <a:lstStyle/>
          <a:p>
            <a:pPr>
              <a:defRPr/>
            </a:pPr>
            <a:fld id="{DDEC06AC-B0F1-44CB-A7C8-9BC32D4F2D94}" type="slidenum">
              <a:rPr lang="fr-CA" smtClean="0"/>
              <a:pPr>
                <a:defRPr/>
              </a:pPr>
              <a:t>6</a:t>
            </a:fld>
            <a:endParaRPr lang="fr-CA"/>
          </a:p>
        </p:txBody>
      </p:sp>
    </p:spTree>
    <p:extLst>
      <p:ext uri="{BB962C8B-B14F-4D97-AF65-F5344CB8AC3E}">
        <p14:creationId xmlns:p14="http://schemas.microsoft.com/office/powerpoint/2010/main" val="3915119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7</a:t>
            </a:fld>
            <a:endParaRPr lang="fr-CA"/>
          </a:p>
        </p:txBody>
      </p:sp>
    </p:spTree>
    <p:extLst>
      <p:ext uri="{BB962C8B-B14F-4D97-AF65-F5344CB8AC3E}">
        <p14:creationId xmlns:p14="http://schemas.microsoft.com/office/powerpoint/2010/main" val="193298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8</a:t>
            </a:fld>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4DBA4BD2-A71F-477D-9A67-6C4F5ECF850C}"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3204561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4DBA4BD2-A71F-477D-9A67-6C4F5ECF850C}"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2657278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4DBA4BD2-A71F-477D-9A67-6C4F5ECF850C}"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1908049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336202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853952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22988384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RANGE_titre 2 lignes_text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705882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4DBA4BD2-A71F-477D-9A67-6C4F5ECF850C}"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3903368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DBA4BD2-A71F-477D-9A67-6C4F5ECF850C}"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1635007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4DBA4BD2-A71F-477D-9A67-6C4F5ECF850C}"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2979346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4DBA4BD2-A71F-477D-9A67-6C4F5ECF850C}" type="datetimeFigureOut">
              <a:rPr lang="fr-CA" smtClean="0"/>
              <a:t>2013-03-12</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139733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4DBA4BD2-A71F-477D-9A67-6C4F5ECF850C}" type="datetimeFigureOut">
              <a:rPr lang="fr-CA" smtClean="0"/>
              <a:t>2013-03-12</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1870850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DBA4BD2-A71F-477D-9A67-6C4F5ECF850C}" type="datetimeFigureOut">
              <a:rPr lang="fr-CA" smtClean="0"/>
              <a:t>2013-03-12</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13735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DBA4BD2-A71F-477D-9A67-6C4F5ECF850C}"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2803714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DBA4BD2-A71F-477D-9A67-6C4F5ECF850C}"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D7481998-6CDD-467F-A094-3BD41B8971B1}" type="slidenum">
              <a:rPr lang="fr-CA" smtClean="0"/>
              <a:t>‹N°›</a:t>
            </a:fld>
            <a:endParaRPr lang="fr-CA"/>
          </a:p>
        </p:txBody>
      </p:sp>
    </p:spTree>
    <p:extLst>
      <p:ext uri="{BB962C8B-B14F-4D97-AF65-F5344CB8AC3E}">
        <p14:creationId xmlns:p14="http://schemas.microsoft.com/office/powerpoint/2010/main" val="3230672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BA4BD2-A71F-477D-9A67-6C4F5ECF850C}" type="datetimeFigureOut">
              <a:rPr lang="fr-CA" smtClean="0"/>
              <a:t>2013-03-12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481998-6CDD-467F-A094-3BD41B8971B1}" type="slidenum">
              <a:rPr lang="fr-CA" smtClean="0"/>
              <a:t>‹N°›</a:t>
            </a:fld>
            <a:endParaRPr lang="fr-CA"/>
          </a:p>
        </p:txBody>
      </p:sp>
    </p:spTree>
    <p:extLst>
      <p:ext uri="{BB962C8B-B14F-4D97-AF65-F5344CB8AC3E}">
        <p14:creationId xmlns:p14="http://schemas.microsoft.com/office/powerpoint/2010/main" val="39158535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10.xml"/><Relationship Id="rId7" Type="http://schemas.openxmlformats.org/officeDocument/2006/relationships/slideLayout" Target="../slideLayouts/slideLayout13.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3.jpe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noAutofit/>
          </a:bodyPr>
          <a:lstStyle/>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Atelier de sensibilisation </a:t>
            </a:r>
          </a:p>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au développement durable</a:t>
            </a:r>
          </a:p>
          <a:p>
            <a:pPr marL="0" indent="0">
              <a:spcAft>
                <a:spcPct val="0"/>
              </a:spcAft>
              <a:buFont typeface="Arial" charset="0"/>
              <a:buNone/>
              <a:defRPr/>
            </a:pPr>
            <a:r>
              <a:rPr lang="fr-CA"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16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a:t>
            </a:r>
          </a:p>
          <a:p>
            <a:pPr marL="0" indent="0">
              <a:spcAft>
                <a:spcPct val="0"/>
              </a:spcAft>
              <a:buFont typeface="Arial" charset="0"/>
              <a:buNone/>
              <a:defRPr/>
            </a:pPr>
            <a:endParaRPr lang="fr-CA" sz="2000" b="1" dirty="0">
              <a:solidFill>
                <a:srgbClr val="595959"/>
              </a:solidFill>
              <a:latin typeface="Arial" charset="0"/>
              <a:ea typeface="ヒラギノ角ゴ Pro W3" pitchFamily="16" charset="-128"/>
              <a:cs typeface="Arial" charset="0"/>
            </a:endParaRP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539552" y="6237312"/>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extLst>
      <p:ext uri="{BB962C8B-B14F-4D97-AF65-F5344CB8AC3E}">
        <p14:creationId xmlns:p14="http://schemas.microsoft.com/office/powerpoint/2010/main" val="2810671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extLst>
      <p:ext uri="{BB962C8B-B14F-4D97-AF65-F5344CB8AC3E}">
        <p14:creationId xmlns:p14="http://schemas.microsoft.com/office/powerpoint/2010/main" val="414560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p:txBody>
          <a:bodyPr/>
          <a:lstStyle/>
          <a:p>
            <a:pPr algn="ctr"/>
            <a:r>
              <a:rPr lang="fr-CA" u="sng" dirty="0" smtClean="0">
                <a:solidFill>
                  <a:schemeClr val="tx1">
                    <a:lumMod val="50000"/>
                    <a:lumOff val="50000"/>
                  </a:schemeClr>
                </a:solidFill>
              </a:rPr>
              <a:t>CAPSULE </a:t>
            </a:r>
            <a:r>
              <a:rPr lang="fr-CA" u="sng" dirty="0">
                <a:solidFill>
                  <a:schemeClr val="tx1">
                    <a:lumMod val="50000"/>
                    <a:lumOff val="50000"/>
                  </a:schemeClr>
                </a:solidFill>
              </a:rPr>
              <a:t>5</a:t>
            </a:r>
            <a:endParaRPr lang="fr-CA" u="sng" dirty="0" smtClean="0">
              <a:solidFill>
                <a:schemeClr val="tx1">
                  <a:lumMod val="50000"/>
                  <a:lumOff val="50000"/>
                </a:schemeClr>
              </a:solidFill>
            </a:endParaRPr>
          </a:p>
          <a:p>
            <a:pPr algn="ctr"/>
            <a:r>
              <a:rPr lang="fr-CA" b="0" dirty="0" smtClean="0">
                <a:solidFill>
                  <a:schemeClr val="tx1">
                    <a:lumMod val="50000"/>
                    <a:lumOff val="50000"/>
                  </a:schemeClr>
                </a:solidFill>
              </a:rPr>
              <a:t>La contribution de l’industrie au développement durable</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1790691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381000" y="214290"/>
            <a:ext cx="8334404" cy="796908"/>
          </a:xfrm>
        </p:spPr>
        <p:txBody>
          <a:bodyPr>
            <a:normAutofit/>
          </a:bodyPr>
          <a:lstStyle/>
          <a:p>
            <a:r>
              <a:rPr lang="fr-CA" sz="3200" dirty="0" smtClean="0"/>
              <a:t>Contexte </a:t>
            </a:r>
            <a:r>
              <a:rPr lang="fr-CA" sz="3200" dirty="0"/>
              <a:t>de </a:t>
            </a:r>
            <a:r>
              <a:rPr lang="fr-CA" sz="3200" dirty="0">
                <a:solidFill>
                  <a:srgbClr val="FF0000"/>
                </a:solidFill>
              </a:rPr>
              <a:t>l’industrie</a:t>
            </a:r>
            <a:endParaRPr lang="fr-CA" sz="3200" dirty="0"/>
          </a:p>
        </p:txBody>
      </p:sp>
      <p:sp>
        <p:nvSpPr>
          <p:cNvPr id="4" name="Espace réservé du texte 4"/>
          <p:cNvSpPr>
            <a:spLocks noGrp="1"/>
          </p:cNvSpPr>
          <p:nvPr>
            <p:ph type="body" sz="quarter" idx="15"/>
            <p:custDataLst>
              <p:tags r:id="rId2"/>
            </p:custDataLst>
          </p:nvPr>
        </p:nvSpPr>
        <p:spPr>
          <a:xfrm>
            <a:off x="381000" y="1219200"/>
            <a:ext cx="8763000" cy="5638800"/>
          </a:xfrm>
        </p:spPr>
        <p:txBody>
          <a:bodyPr>
            <a:normAutofit fontScale="85000" lnSpcReduction="10000"/>
          </a:bodyPr>
          <a:lstStyle/>
          <a:p>
            <a:pPr marL="0" indent="0">
              <a:lnSpc>
                <a:spcPct val="120000"/>
              </a:lnSpc>
              <a:buNone/>
            </a:pPr>
            <a:r>
              <a:rPr lang="fr-CA" dirty="0" smtClean="0">
                <a:solidFill>
                  <a:srgbClr val="FF0000"/>
                </a:solidFill>
              </a:rPr>
              <a:t>À compléter (plusieurs visuels possibles : s’inspirer d’études, d’articles, etc.) :</a:t>
            </a:r>
          </a:p>
          <a:p>
            <a:pPr>
              <a:lnSpc>
                <a:spcPct val="120000"/>
              </a:lnSpc>
            </a:pPr>
            <a:r>
              <a:rPr lang="fr-CA" dirty="0" smtClean="0">
                <a:solidFill>
                  <a:srgbClr val="FF0000"/>
                </a:solidFill>
              </a:rPr>
              <a:t>Relater les faits historiques</a:t>
            </a:r>
          </a:p>
          <a:p>
            <a:pPr>
              <a:lnSpc>
                <a:spcPct val="120000"/>
              </a:lnSpc>
            </a:pPr>
            <a:r>
              <a:rPr lang="fr-CA" dirty="0" smtClean="0">
                <a:solidFill>
                  <a:srgbClr val="FF0000"/>
                </a:solidFill>
              </a:rPr>
              <a:t>Indiquer des points forts qui ont contribué à l’évolution de l’industrie en matière de développement durable (bonnes pratiques, pratiques décriées, etc.)</a:t>
            </a:r>
          </a:p>
          <a:p>
            <a:pPr>
              <a:lnSpc>
                <a:spcPct val="120000"/>
              </a:lnSpc>
            </a:pPr>
            <a:r>
              <a:rPr lang="fr-CA" dirty="0" smtClean="0">
                <a:solidFill>
                  <a:srgbClr val="FF0000"/>
                </a:solidFill>
              </a:rPr>
              <a:t>Indiquer les éléments qui distinguent l’industrie en matière de pratiques de développement durable (ex. : initiatives)</a:t>
            </a:r>
          </a:p>
          <a:p>
            <a:pPr>
              <a:lnSpc>
                <a:spcPct val="120000"/>
              </a:lnSpc>
            </a:pPr>
            <a:r>
              <a:rPr lang="fr-CA" dirty="0" smtClean="0">
                <a:solidFill>
                  <a:srgbClr val="FF0000"/>
                </a:solidFill>
              </a:rPr>
              <a:t>Parler de sa situation par rapport à d’autres industries (est-elle derrière ou en avance?)</a:t>
            </a:r>
          </a:p>
          <a:p>
            <a:pPr>
              <a:lnSpc>
                <a:spcPct val="120000"/>
              </a:lnSpc>
            </a:pPr>
            <a:r>
              <a:rPr lang="fr-CA" dirty="0" smtClean="0">
                <a:solidFill>
                  <a:srgbClr val="FF0000"/>
                </a:solidFill>
              </a:rPr>
              <a:t>Donner la perception de l’industrie dans le marché</a:t>
            </a:r>
          </a:p>
          <a:p>
            <a:pPr>
              <a:lnSpc>
                <a:spcPct val="120000"/>
              </a:lnSpc>
            </a:pPr>
            <a:r>
              <a:rPr lang="fr-CA" dirty="0" smtClean="0">
                <a:solidFill>
                  <a:srgbClr val="FF0000"/>
                </a:solidFill>
              </a:rPr>
              <a:t>Donner toute autre information pertinente à transmettre</a:t>
            </a:r>
            <a:endParaRPr lang="fr-CA" dirty="0">
              <a:solidFill>
                <a:srgbClr val="FF0000"/>
              </a:solidFill>
            </a:endParaRPr>
          </a:p>
        </p:txBody>
      </p:sp>
    </p:spTree>
    <p:extLst>
      <p:ext uri="{BB962C8B-B14F-4D97-AF65-F5344CB8AC3E}">
        <p14:creationId xmlns:p14="http://schemas.microsoft.com/office/powerpoint/2010/main" val="4016770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custDataLst>
              <p:tags r:id="rId1"/>
            </p:custDataLst>
          </p:nvPr>
        </p:nvSpPr>
        <p:spPr/>
        <p:txBody>
          <a:bodyPr>
            <a:normAutofit/>
          </a:bodyPr>
          <a:lstStyle/>
          <a:p>
            <a:r>
              <a:rPr lang="fr-CA" dirty="0" smtClean="0"/>
              <a:t> </a:t>
            </a:r>
            <a:endParaRPr lang="fr-CA" dirty="0"/>
          </a:p>
        </p:txBody>
      </p:sp>
      <p:pic>
        <p:nvPicPr>
          <p:cNvPr id="4" name="Picture 3" descr="tableau entreprise"/>
          <p:cNvPicPr>
            <a:picLocks noGrp="1" noChangeAspect="1" noChangeArrowheads="1"/>
          </p:cNvPicPr>
          <p:nvPr>
            <p:ph sz="quarter" idx="4294967295"/>
            <p:custDataLst>
              <p:tags r:id="rId2"/>
            </p:custDataLst>
          </p:nvPr>
        </p:nvPicPr>
        <p:blipFill>
          <a:blip r:embed="rId9" cstate="print"/>
          <a:stretch>
            <a:fillRect/>
          </a:stretch>
        </p:blipFill>
        <p:spPr bwMode="auto">
          <a:xfrm>
            <a:off x="2875846" y="1265738"/>
            <a:ext cx="3875087" cy="3714750"/>
          </a:xfrm>
          <a:prstGeom prst="rect">
            <a:avLst/>
          </a:prstGeom>
          <a:noFill/>
          <a:ln w="9525">
            <a:noFill/>
            <a:miter lim="800000"/>
            <a:headEnd/>
            <a:tailEnd/>
          </a:ln>
        </p:spPr>
      </p:pic>
      <p:sp>
        <p:nvSpPr>
          <p:cNvPr id="7" name="ZoneTexte 6"/>
          <p:cNvSpPr txBox="1"/>
          <p:nvPr>
            <p:custDataLst>
              <p:tags r:id="rId3"/>
            </p:custDataLst>
          </p:nvPr>
        </p:nvSpPr>
        <p:spPr>
          <a:xfrm>
            <a:off x="509360" y="11502"/>
            <a:ext cx="8375848" cy="1077218"/>
          </a:xfrm>
          <a:prstGeom prst="rect">
            <a:avLst/>
          </a:prstGeom>
          <a:noFill/>
        </p:spPr>
        <p:txBody>
          <a:bodyPr wrap="square" rtlCol="0">
            <a:spAutoFit/>
          </a:bodyPr>
          <a:lstStyle/>
          <a:p>
            <a:pPr marL="579438" indent="-579438"/>
            <a:r>
              <a:rPr lang="fr-CA" sz="3200" b="1" dirty="0" smtClean="0">
                <a:solidFill>
                  <a:srgbClr val="F68222"/>
                </a:solidFill>
              </a:rPr>
              <a:t>Les </a:t>
            </a:r>
            <a:r>
              <a:rPr lang="fr-CA" sz="3200" b="1" dirty="0">
                <a:solidFill>
                  <a:srgbClr val="F68222"/>
                </a:solidFill>
              </a:rPr>
              <a:t>parties prenantes ont des attentes en matière de développement durable</a:t>
            </a:r>
          </a:p>
        </p:txBody>
      </p:sp>
      <p:sp>
        <p:nvSpPr>
          <p:cNvPr id="8" name="ZoneTexte 7"/>
          <p:cNvSpPr txBox="1"/>
          <p:nvPr>
            <p:custDataLst>
              <p:tags r:id="rId4"/>
            </p:custDataLst>
          </p:nvPr>
        </p:nvSpPr>
        <p:spPr>
          <a:xfrm>
            <a:off x="1143000" y="5085184"/>
            <a:ext cx="7239000" cy="369332"/>
          </a:xfrm>
          <a:prstGeom prst="rect">
            <a:avLst/>
          </a:prstGeom>
          <a:noFill/>
        </p:spPr>
        <p:txBody>
          <a:bodyPr wrap="square" rtlCol="0">
            <a:spAutoFit/>
          </a:bodyPr>
          <a:lstStyle/>
          <a:p>
            <a:pPr algn="ctr"/>
            <a:r>
              <a:rPr lang="fr-CA" b="1" dirty="0" smtClean="0">
                <a:solidFill>
                  <a:srgbClr val="006600"/>
                </a:solidFill>
                <a:effectLst>
                  <a:outerShdw blurRad="38100" dist="38100" dir="2700000" algn="tl">
                    <a:srgbClr val="000000">
                      <a:alpha val="43137"/>
                    </a:srgbClr>
                  </a:outerShdw>
                </a:effectLst>
              </a:rPr>
              <a:t>QU’EST-CE QU’UNE PARTIE PRENANTE?</a:t>
            </a:r>
            <a:endParaRPr lang="fr-CA" b="1" dirty="0">
              <a:solidFill>
                <a:srgbClr val="006600"/>
              </a:solidFill>
              <a:effectLst>
                <a:outerShdw blurRad="38100" dist="38100" dir="2700000" algn="tl">
                  <a:srgbClr val="000000">
                    <a:alpha val="43137"/>
                  </a:srgbClr>
                </a:outerShdw>
              </a:effectLst>
            </a:endParaRPr>
          </a:p>
        </p:txBody>
      </p:sp>
      <p:sp>
        <p:nvSpPr>
          <p:cNvPr id="2" name="Flèche droite 1"/>
          <p:cNvSpPr/>
          <p:nvPr>
            <p:custDataLst>
              <p:tags r:id="rId5"/>
            </p:custDataLst>
          </p:nvPr>
        </p:nvSpPr>
        <p:spPr>
          <a:xfrm rot="1413247">
            <a:off x="2035786" y="1876113"/>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Ellipse 2"/>
          <p:cNvSpPr/>
          <p:nvPr>
            <p:custDataLst>
              <p:tags r:id="rId6"/>
            </p:custDataLst>
          </p:nvPr>
        </p:nvSpPr>
        <p:spPr>
          <a:xfrm>
            <a:off x="2993232" y="2150824"/>
            <a:ext cx="892968"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492266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12304" y="152400"/>
            <a:ext cx="8731696" cy="796908"/>
          </a:xfrm>
        </p:spPr>
        <p:txBody>
          <a:bodyPr>
            <a:noAutofit/>
          </a:bodyPr>
          <a:lstStyle/>
          <a:p>
            <a:pPr marL="52388" indent="-52388"/>
            <a:r>
              <a:rPr lang="fr-CA" sz="3200" dirty="0" smtClean="0"/>
              <a:t>Exercice </a:t>
            </a:r>
            <a:r>
              <a:rPr lang="fr-CA" sz="3200" dirty="0"/>
              <a:t> </a:t>
            </a:r>
            <a:r>
              <a:rPr lang="fr-CA" sz="3200" dirty="0" smtClean="0"/>
              <a:t>̶  Les parties prenantes de l’industrie</a:t>
            </a:r>
            <a:endParaRPr lang="fr-CA" sz="3200" dirty="0"/>
          </a:p>
        </p:txBody>
      </p:sp>
      <p:sp>
        <p:nvSpPr>
          <p:cNvPr id="12" name="Text Placeholder 2"/>
          <p:cNvSpPr>
            <a:spLocks noGrp="1"/>
          </p:cNvSpPr>
          <p:nvPr>
            <p:ph type="body" sz="quarter" idx="15"/>
            <p:custDataLst>
              <p:tags r:id="rId2"/>
            </p:custDataLst>
          </p:nvPr>
        </p:nvSpPr>
        <p:spPr>
          <a:xfrm>
            <a:off x="457200" y="1295400"/>
            <a:ext cx="8286750" cy="3857625"/>
          </a:xfrm>
        </p:spPr>
        <p:txBody>
          <a:bodyPr>
            <a:normAutofit fontScale="85000" lnSpcReduction="10000"/>
          </a:bodyPr>
          <a:lstStyle/>
          <a:p>
            <a:pPr marL="0" indent="0">
              <a:buNone/>
            </a:pPr>
            <a:endParaRPr lang="fr-CA" dirty="0" smtClean="0">
              <a:solidFill>
                <a:srgbClr val="FF0000"/>
              </a:solidFill>
            </a:endParaRPr>
          </a:p>
          <a:p>
            <a:pPr marL="0" indent="0">
              <a:buNone/>
            </a:pPr>
            <a:r>
              <a:rPr lang="fr-CA" dirty="0" smtClean="0">
                <a:solidFill>
                  <a:schemeClr val="tx1">
                    <a:lumMod val="50000"/>
                    <a:lumOff val="50000"/>
                  </a:schemeClr>
                </a:solidFill>
              </a:rPr>
              <a:t>Les changements ne </a:t>
            </a:r>
            <a:r>
              <a:rPr lang="fr-CA" dirty="0">
                <a:solidFill>
                  <a:schemeClr val="tx1">
                    <a:lumMod val="50000"/>
                    <a:lumOff val="50000"/>
                  </a:schemeClr>
                </a:solidFill>
              </a:rPr>
              <a:t>peuvent </a:t>
            </a:r>
            <a:r>
              <a:rPr lang="fr-CA" dirty="0" smtClean="0">
                <a:solidFill>
                  <a:schemeClr val="tx1">
                    <a:lumMod val="50000"/>
                    <a:lumOff val="50000"/>
                  </a:schemeClr>
                </a:solidFill>
              </a:rPr>
              <a:t>se </a:t>
            </a:r>
            <a:r>
              <a:rPr lang="fr-CA" dirty="0">
                <a:solidFill>
                  <a:schemeClr val="tx1">
                    <a:lumMod val="50000"/>
                    <a:lumOff val="50000"/>
                  </a:schemeClr>
                </a:solidFill>
              </a:rPr>
              <a:t>faire sans concertation avec les parties prenantes de </a:t>
            </a:r>
            <a:r>
              <a:rPr lang="fr-CA" dirty="0" smtClean="0">
                <a:solidFill>
                  <a:schemeClr val="tx1">
                    <a:lumMod val="50000"/>
                    <a:lumOff val="50000"/>
                  </a:schemeClr>
                </a:solidFill>
              </a:rPr>
              <a:t>l’industrie. Elles ont </a:t>
            </a:r>
            <a:r>
              <a:rPr lang="fr-CA" dirty="0">
                <a:solidFill>
                  <a:schemeClr val="tx1">
                    <a:lumMod val="50000"/>
                    <a:lumOff val="50000"/>
                  </a:schemeClr>
                </a:solidFill>
              </a:rPr>
              <a:t>des attentes et une influence </a:t>
            </a:r>
            <a:r>
              <a:rPr lang="fr-CA" dirty="0" smtClean="0">
                <a:solidFill>
                  <a:schemeClr val="tx1">
                    <a:lumMod val="50000"/>
                    <a:lumOff val="50000"/>
                  </a:schemeClr>
                </a:solidFill>
              </a:rPr>
              <a:t>grandissante </a:t>
            </a:r>
            <a:r>
              <a:rPr lang="fr-CA" dirty="0">
                <a:solidFill>
                  <a:schemeClr val="tx1">
                    <a:lumMod val="50000"/>
                    <a:lumOff val="50000"/>
                  </a:schemeClr>
                </a:solidFill>
              </a:rPr>
              <a:t>sur les </a:t>
            </a:r>
            <a:r>
              <a:rPr lang="fr-CA" dirty="0" smtClean="0">
                <a:solidFill>
                  <a:schemeClr val="tx1">
                    <a:lumMod val="50000"/>
                    <a:lumOff val="50000"/>
                  </a:schemeClr>
                </a:solidFill>
              </a:rPr>
              <a:t>organisations du secteur. </a:t>
            </a:r>
          </a:p>
          <a:p>
            <a:pPr marL="0" indent="0">
              <a:buNone/>
            </a:pPr>
            <a:endParaRPr lang="fr-CA" dirty="0">
              <a:solidFill>
                <a:schemeClr val="tx1">
                  <a:lumMod val="50000"/>
                  <a:lumOff val="50000"/>
                </a:schemeClr>
              </a:solidFill>
            </a:endParaRPr>
          </a:p>
          <a:p>
            <a:pPr marL="0" indent="0" algn="ctr">
              <a:buNone/>
            </a:pPr>
            <a:r>
              <a:rPr lang="fr-CA" dirty="0" smtClean="0">
                <a:solidFill>
                  <a:schemeClr val="tx1">
                    <a:lumMod val="50000"/>
                    <a:lumOff val="50000"/>
                  </a:schemeClr>
                </a:solidFill>
              </a:rPr>
              <a:t>Qui </a:t>
            </a:r>
            <a:r>
              <a:rPr lang="fr-CA" dirty="0">
                <a:solidFill>
                  <a:schemeClr val="tx1">
                    <a:lumMod val="50000"/>
                    <a:lumOff val="50000"/>
                  </a:schemeClr>
                </a:solidFill>
              </a:rPr>
              <a:t>sont ces </a:t>
            </a:r>
            <a:r>
              <a:rPr lang="fr-CA" dirty="0" smtClean="0">
                <a:solidFill>
                  <a:schemeClr val="tx1">
                    <a:lumMod val="50000"/>
                    <a:lumOff val="50000"/>
                  </a:schemeClr>
                </a:solidFill>
              </a:rPr>
              <a:t>parties prenantes </a:t>
            </a:r>
          </a:p>
          <a:p>
            <a:pPr marL="0" indent="0" algn="ctr">
              <a:buNone/>
            </a:pPr>
            <a:r>
              <a:rPr lang="fr-CA" dirty="0" smtClean="0">
                <a:solidFill>
                  <a:schemeClr val="tx1">
                    <a:lumMod val="50000"/>
                    <a:lumOff val="50000"/>
                  </a:schemeClr>
                </a:solidFill>
              </a:rPr>
              <a:t>et </a:t>
            </a:r>
            <a:r>
              <a:rPr lang="fr-CA" dirty="0">
                <a:solidFill>
                  <a:schemeClr val="tx1">
                    <a:lumMod val="50000"/>
                    <a:lumOff val="50000"/>
                  </a:schemeClr>
                </a:solidFill>
              </a:rPr>
              <a:t>quelles sont leurs préoccupations? </a:t>
            </a:r>
          </a:p>
          <a:p>
            <a:endParaRPr lang="fr-CA" dirty="0"/>
          </a:p>
        </p:txBody>
      </p:sp>
    </p:spTree>
    <p:extLst>
      <p:ext uri="{BB962C8B-B14F-4D97-AF65-F5344CB8AC3E}">
        <p14:creationId xmlns:p14="http://schemas.microsoft.com/office/powerpoint/2010/main" val="3303008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custDataLst>
              <p:tags r:id="rId1"/>
            </p:custDataLst>
          </p:nvPr>
        </p:nvSpPr>
        <p:spPr>
          <a:xfrm>
            <a:off x="381000" y="228600"/>
            <a:ext cx="8334404" cy="796908"/>
          </a:xfrm>
        </p:spPr>
        <p:txBody>
          <a:bodyPr/>
          <a:lstStyle/>
          <a:p>
            <a:r>
              <a:rPr lang="fr-CA" sz="3200" dirty="0" smtClean="0"/>
              <a:t>Échanges  ̶  </a:t>
            </a:r>
            <a:r>
              <a:rPr lang="fr-CA" sz="3200" dirty="0"/>
              <a:t>L</a:t>
            </a:r>
            <a:r>
              <a:rPr lang="fr-CA" sz="3200" dirty="0" smtClean="0"/>
              <a:t>es enjeux de l’industrie</a:t>
            </a:r>
            <a:endParaRPr lang="fr-CA" sz="3200" dirty="0"/>
          </a:p>
        </p:txBody>
      </p:sp>
      <p:sp>
        <p:nvSpPr>
          <p:cNvPr id="5" name="Espace réservé du texte 4"/>
          <p:cNvSpPr>
            <a:spLocks noGrp="1"/>
          </p:cNvSpPr>
          <p:nvPr>
            <p:ph type="body" sz="quarter" idx="15"/>
            <p:custDataLst>
              <p:tags r:id="rId2"/>
            </p:custDataLst>
          </p:nvPr>
        </p:nvSpPr>
        <p:spPr/>
        <p:txBody>
          <a:bodyPr/>
          <a:lstStyle/>
          <a:p>
            <a:r>
              <a:rPr lang="fr-CA" dirty="0" smtClean="0">
                <a:solidFill>
                  <a:schemeClr val="tx1">
                    <a:lumMod val="50000"/>
                    <a:lumOff val="50000"/>
                  </a:schemeClr>
                </a:solidFill>
              </a:rPr>
              <a:t>Pourquoi le développement durable nous pousse-t-il à prendre en compte de façon significative l’intérêt des parties prenantes?</a:t>
            </a:r>
          </a:p>
          <a:p>
            <a:pPr marL="0" indent="0">
              <a:buNone/>
            </a:pPr>
            <a:endParaRPr lang="fr-CA" dirty="0" smtClean="0">
              <a:solidFill>
                <a:schemeClr val="tx1">
                  <a:lumMod val="50000"/>
                  <a:lumOff val="50000"/>
                </a:schemeClr>
              </a:solidFill>
            </a:endParaRPr>
          </a:p>
          <a:p>
            <a:pPr lvl="1"/>
            <a:r>
              <a:rPr lang="fr-CA" dirty="0" smtClean="0">
                <a:solidFill>
                  <a:schemeClr val="tx1">
                    <a:lumMod val="50000"/>
                    <a:lumOff val="50000"/>
                  </a:schemeClr>
                </a:solidFill>
              </a:rPr>
              <a:t>Quels sont les effets positifs?</a:t>
            </a:r>
          </a:p>
          <a:p>
            <a:pPr lvl="1"/>
            <a:r>
              <a:rPr lang="fr-CA" dirty="0" smtClean="0">
                <a:solidFill>
                  <a:schemeClr val="tx1">
                    <a:lumMod val="50000"/>
                    <a:lumOff val="50000"/>
                  </a:schemeClr>
                </a:solidFill>
              </a:rPr>
              <a:t>Si on n’en tenait pas compte, quels en seraient les effets?</a:t>
            </a:r>
          </a:p>
          <a:p>
            <a:pPr lvl="1"/>
            <a:endParaRPr lang="fr-CA" dirty="0"/>
          </a:p>
        </p:txBody>
      </p:sp>
    </p:spTree>
    <p:extLst>
      <p:ext uri="{BB962C8B-B14F-4D97-AF65-F5344CB8AC3E}">
        <p14:creationId xmlns:p14="http://schemas.microsoft.com/office/powerpoint/2010/main" val="2341508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4000" b="1" dirty="0" smtClean="0">
                <a:solidFill>
                  <a:srgbClr val="F68222"/>
                </a:solidFill>
                <a:latin typeface="Arial" charset="0"/>
                <a:ea typeface="ヒラギノ角ゴ Pro W3"/>
                <a:cs typeface="Arial" charset="0"/>
              </a:rPr>
              <a:t>Des questions ou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80626053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6"/>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605</Words>
  <Application>Microsoft Office PowerPoint</Application>
  <PresentationFormat>Affichage à l'écran (4:3)</PresentationFormat>
  <Paragraphs>73</Paragraphs>
  <Slides>8</Slides>
  <Notes>8</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Thème Office</vt:lpstr>
      <vt:lpstr>Présentation PowerPoint</vt:lpstr>
      <vt:lpstr>Objectifs de l’atelier</vt:lpstr>
      <vt:lpstr>Présentation PowerPoint</vt:lpstr>
      <vt:lpstr>Contexte de l’industrie</vt:lpstr>
      <vt:lpstr> </vt:lpstr>
      <vt:lpstr>Exercice  ̶  Les parties prenantes de l’industrie</vt:lpstr>
      <vt:lpstr>Échanges  ̶  Les enjeux de l’industrie</vt:lpstr>
      <vt:lpstr>Des questions ou commentaires?</vt:lpstr>
    </vt:vector>
  </TitlesOfParts>
  <Company>CRIQ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Blanchet</dc:creator>
  <cp:lastModifiedBy>Nancy Brouillette</cp:lastModifiedBy>
  <cp:revision>7</cp:revision>
  <dcterms:created xsi:type="dcterms:W3CDTF">2013-02-25T20:08:09Z</dcterms:created>
  <dcterms:modified xsi:type="dcterms:W3CDTF">2013-03-12T18:57:58Z</dcterms:modified>
</cp:coreProperties>
</file>