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5.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6.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7.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8.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7" r:id="rId2"/>
    <p:sldId id="258" r:id="rId3"/>
    <p:sldId id="259" r:id="rId4"/>
    <p:sldId id="260" r:id="rId5"/>
    <p:sldId id="261" r:id="rId6"/>
    <p:sldId id="262" r:id="rId7"/>
    <p:sldId id="263" r:id="rId8"/>
    <p:sldId id="264" r:id="rId9"/>
    <p:sldId id="265" r:id="rId1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229" autoAdjust="0"/>
  </p:normalViewPr>
  <p:slideViewPr>
    <p:cSldViewPr>
      <p:cViewPr varScale="1">
        <p:scale>
          <a:sx n="64" d="100"/>
          <a:sy n="64" d="100"/>
        </p:scale>
        <p:origin x="-96" y="-564"/>
      </p:cViewPr>
      <p:guideLst>
        <p:guide orient="horz" pos="2160"/>
        <p:guide pos="2880"/>
      </p:guideLst>
    </p:cSldViewPr>
  </p:slideViewPr>
  <p:notesTextViewPr>
    <p:cViewPr>
      <p:scale>
        <a:sx n="1" d="1"/>
        <a:sy n="1" d="1"/>
      </p:scale>
      <p:origin x="0" y="0"/>
    </p:cViewPr>
  </p:notesTextViewPr>
  <p:notesViewPr>
    <p:cSldViewPr>
      <p:cViewPr>
        <p:scale>
          <a:sx n="150" d="100"/>
          <a:sy n="150" d="100"/>
        </p:scale>
        <p:origin x="-1740" y="270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B522FC-F7D1-490E-AADC-C32D69CB8704}" type="datetimeFigureOut">
              <a:rPr lang="fr-CA" smtClean="0"/>
              <a:t>2013-03-12</a:t>
            </a:fld>
            <a:endParaRPr lang="fr-CA"/>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135D90-E635-4C05-B60E-D039BD3D8BC2}" type="slidenum">
              <a:rPr lang="fr-CA" smtClean="0"/>
              <a:t>‹N°›</a:t>
            </a:fld>
            <a:endParaRPr lang="fr-CA"/>
          </a:p>
        </p:txBody>
      </p:sp>
    </p:spTree>
    <p:extLst>
      <p:ext uri="{BB962C8B-B14F-4D97-AF65-F5344CB8AC3E}">
        <p14:creationId xmlns:p14="http://schemas.microsoft.com/office/powerpoint/2010/main" val="91142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ecoev.net/"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www.ecoev.net/empreinte/index.php"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CA" dirty="0" smtClean="0">
                <a:ea typeface="ヒラギノ角ゴ Pro W3" pitchFamily="16" charset="-128"/>
              </a:rPr>
              <a:t>La formule allégée, ou formule capsule, permet de transmettre des notions sur le développement durable et des renseignements sur la Méthode BNQ 21000. Elle permet aussi de suivre l’évolution tout au cours de la mise en œuvre à l’aide de matériel adapté aux organisations qui possèdent moins de temps à consacrer à la formation.  </a:t>
            </a:r>
          </a:p>
          <a:p>
            <a:endParaRPr lang="fr-CA" dirty="0" smtClean="0">
              <a:ea typeface="ヒラギノ角ゴ Pro W3" pitchFamily="16" charset="-128"/>
            </a:endParaRPr>
          </a:p>
          <a:p>
            <a:r>
              <a:rPr lang="fr-CA" dirty="0" smtClean="0">
                <a:ea typeface="ヒラギノ角ゴ Pro W3" pitchFamily="16" charset="-128"/>
              </a:rPr>
              <a:t>Le formateur (responsable BNQ 21000) pourra s’alimenter d’une information complémentaire aux pages de commentaires (voir 8-3-2-2_Complement-pour-formateur_Outil.pptx).  Cette information permet de mieux préparer chacune des capsules et de diriger adéquatement les échanges.</a:t>
            </a:r>
          </a:p>
          <a:p>
            <a:endParaRPr lang="fr-CA" dirty="0" smtClean="0">
              <a:ea typeface="ヒラギノ角ゴ Pro W3" pitchFamily="16" charset="-128"/>
            </a:endParaRPr>
          </a:p>
          <a:p>
            <a:endParaRPr lang="fr-CA" dirty="0">
              <a:ea typeface="ヒラギノ角ゴ Pro W3" pitchFamily="16" charset="-128"/>
            </a:endParaRPr>
          </a:p>
          <a:p>
            <a:endParaRPr lang="fr-CA" dirty="0">
              <a:ea typeface="ヒラギノ角ゴ Pro W3" pitchFamily="16" charset="-128"/>
            </a:endParaRPr>
          </a:p>
          <a:p>
            <a:endParaRPr lang="fr-CA" dirty="0" smtClean="0">
              <a:ea typeface="ヒラギノ角ゴ Pro W3" pitchFamily="16" charset="-128"/>
            </a:endParaRPr>
          </a:p>
          <a:p>
            <a:endParaRPr lang="fr-CA" dirty="0" smtClean="0">
              <a:ea typeface="ヒラギノ角ゴ Pro W3" pitchFamily="16" charset="-128"/>
            </a:endParaRPr>
          </a:p>
          <a:p>
            <a:endParaRPr lang="fr-CA" dirty="0">
              <a:ea typeface="ヒラギノ角ゴ Pro W3" pitchFamily="16" charset="-128"/>
            </a:endParaRPr>
          </a:p>
          <a:p>
            <a:endParaRPr lang="fr-CA" dirty="0">
              <a:ea typeface="ヒラギノ角ゴ Pro W3" pitchFamily="16" charset="-128"/>
            </a:endParaRPr>
          </a:p>
          <a:p>
            <a:endParaRPr lang="fr-CA" dirty="0" smtClean="0">
              <a:ea typeface="ヒラギノ角ゴ Pro W3" pitchFamily="16" charset="-128"/>
            </a:endParaRPr>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9FDD2CE-86A2-46AA-AF4E-93AE26D2DBDB}" type="slidenum">
              <a:rPr lang="fr-CA" smtClean="0"/>
              <a:pPr eaLnBrk="1" hangingPunct="1"/>
              <a:t>1</a:t>
            </a:fld>
            <a:endParaRPr lang="fr-C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2</a:t>
            </a:fld>
            <a:endParaRPr lang="fr-CA"/>
          </a:p>
        </p:txBody>
      </p:sp>
    </p:spTree>
    <p:extLst>
      <p:ext uri="{BB962C8B-B14F-4D97-AF65-F5344CB8AC3E}">
        <p14:creationId xmlns:p14="http://schemas.microsoft.com/office/powerpoint/2010/main" val="2936985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Comprendre l’incidence que chaque individu peut avoir sur la planète, notamment en tenant compte de son mode de consommation. </a:t>
            </a:r>
            <a:endParaRPr lang="fr-CA" dirty="0"/>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3</a:t>
            </a:fld>
            <a:endParaRPr lang="fr-CA"/>
          </a:p>
        </p:txBody>
      </p:sp>
    </p:spTree>
    <p:extLst>
      <p:ext uri="{BB962C8B-B14F-4D97-AF65-F5344CB8AC3E}">
        <p14:creationId xmlns:p14="http://schemas.microsoft.com/office/powerpoint/2010/main" val="40287267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Notions sur l’empreinte écologique</a:t>
            </a:r>
          </a:p>
          <a:p>
            <a:endParaRPr lang="fr-CA" dirty="0" smtClean="0"/>
          </a:p>
          <a:p>
            <a:r>
              <a:rPr lang="fr-CA" dirty="0" smtClean="0"/>
              <a:t>Explication :  </a:t>
            </a:r>
          </a:p>
          <a:p>
            <a:r>
              <a:rPr lang="fr-CA" dirty="0" smtClean="0"/>
              <a:t>Imaginez que vous êtes un Robinson Crusoé isolé sur une ile déserte : quelle devrait être la taille de votre ile (terre, lagon et mer accessible compris) pour </a:t>
            </a:r>
            <a:r>
              <a:rPr lang="fr-CA" b="1" dirty="0" smtClean="0"/>
              <a:t>vous permettre d’être autosuffisant de façon durable</a:t>
            </a:r>
            <a:r>
              <a:rPr lang="fr-CA" dirty="0" smtClean="0"/>
              <a:t> et de répondre à vos besoins en nourriture, en chauffage, en matériaux de construction, en air pur, en eau potable, en absorption de déchets? </a:t>
            </a:r>
          </a:p>
          <a:p>
            <a:endParaRPr lang="es-ES" b="1" dirty="0" smtClean="0"/>
          </a:p>
          <a:p>
            <a:r>
              <a:rPr lang="es-ES" b="1" dirty="0" smtClean="0"/>
              <a:t>1 </a:t>
            </a:r>
            <a:r>
              <a:rPr lang="es-ES" b="1" dirty="0" err="1" smtClean="0"/>
              <a:t>hectare</a:t>
            </a:r>
            <a:r>
              <a:rPr lang="es-ES" b="1" dirty="0" smtClean="0"/>
              <a:t> = 10 000 m</a:t>
            </a:r>
            <a:r>
              <a:rPr lang="es-ES" b="1" baseline="30000" dirty="0" smtClean="0"/>
              <a:t>2</a:t>
            </a:r>
          </a:p>
          <a:p>
            <a:endParaRPr lang="fr-CA" dirty="0" smtClean="0"/>
          </a:p>
          <a:p>
            <a:r>
              <a:rPr lang="fr-CA" dirty="0" smtClean="0"/>
              <a:t>L’empreinte écologique mesure l’effet que nous avons sur la planète (par individu, par ville, par pays). Combien de choses passent dans nos vies, quelle</a:t>
            </a:r>
            <a:r>
              <a:rPr lang="fr-CA" baseline="0" dirty="0" smtClean="0"/>
              <a:t> empreinte</a:t>
            </a:r>
            <a:r>
              <a:rPr lang="fr-CA" dirty="0" smtClean="0"/>
              <a:t> laissons-nous derrière? Dans notre société, en ce moment, nous avons atteint un niveau non durable. </a:t>
            </a:r>
            <a:endParaRPr lang="fr-CA" dirty="0"/>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4</a:t>
            </a:fld>
            <a:endParaRPr lang="fr-CA"/>
          </a:p>
        </p:txBody>
      </p:sp>
    </p:spTree>
    <p:extLst>
      <p:ext uri="{BB962C8B-B14F-4D97-AF65-F5344CB8AC3E}">
        <p14:creationId xmlns:p14="http://schemas.microsoft.com/office/powerpoint/2010/main" val="25629088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Rectangle 7"/>
          <p:cNvSpPr>
            <a:spLocks noGrp="1" noChangeArrowheads="1"/>
          </p:cNvSpPr>
          <p:nvPr>
            <p:ph type="sldNum" sz="quarter" idx="5"/>
          </p:nvPr>
        </p:nvSpPr>
        <p:spPr bwMode="auto">
          <a:noFill/>
          <a:ln>
            <a:miter lim="800000"/>
            <a:headEnd/>
            <a:tailEnd/>
          </a:ln>
        </p:spPr>
        <p:txBody>
          <a:bodyPr/>
          <a:lstStyle/>
          <a:p>
            <a:fld id="{8DFBE964-0F8D-4C55-9B83-08148E0C3610}" type="slidenum">
              <a:rPr lang="fr-FR" smtClean="0">
                <a:latin typeface="Arial" pitchFamily="34" charset="0"/>
                <a:cs typeface="Arial" pitchFamily="34" charset="0"/>
              </a:rPr>
              <a:pPr/>
              <a:t>5</a:t>
            </a:fld>
            <a:endParaRPr lang="fr-FR" smtClean="0">
              <a:latin typeface="Arial" pitchFamily="34" charset="0"/>
              <a:cs typeface="Arial" pitchFamily="34" charset="0"/>
            </a:endParaRPr>
          </a:p>
        </p:txBody>
      </p:sp>
      <p:sp>
        <p:nvSpPr>
          <p:cNvPr id="2723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72388" name="Rectangle 3"/>
          <p:cNvSpPr>
            <a:spLocks noGrp="1" noChangeArrowheads="1"/>
          </p:cNvSpPr>
          <p:nvPr>
            <p:ph type="body" idx="1"/>
          </p:nvPr>
        </p:nvSpPr>
        <p:spPr bwMode="auto">
          <a:noFill/>
        </p:spPr>
        <p:txBody>
          <a:bodyPr>
            <a:normAutofit/>
          </a:bodyPr>
          <a:lstStyle/>
          <a:p>
            <a:endParaRPr lang="fr-CA" b="1" dirty="0" smtClean="0"/>
          </a:p>
          <a:p>
            <a:pPr defTabSz="900593">
              <a:defRPr/>
            </a:pPr>
            <a:r>
              <a:rPr lang="fr-CA" dirty="0" smtClean="0"/>
              <a:t>Dans notre société, en ce moment, nous avons atteint un niveau non durable. </a:t>
            </a:r>
          </a:p>
          <a:p>
            <a:pPr defTabSz="900593">
              <a:defRPr/>
            </a:pPr>
            <a:endParaRPr lang="fr-CA" dirty="0"/>
          </a:p>
          <a:p>
            <a:pPr defTabSz="900593">
              <a:defRPr/>
            </a:pPr>
            <a:r>
              <a:rPr lang="fr-CA" dirty="0" smtClean="0"/>
              <a:t>Nous consommons et utilisons les ressources de la planète comme si nous en avions 4, mais nous n’en avons qu’une.</a:t>
            </a:r>
          </a:p>
          <a:p>
            <a:pPr defTabSz="900593">
              <a:defRPr/>
            </a:pPr>
            <a:endParaRPr lang="fr-CA" dirty="0" smtClean="0"/>
          </a:p>
          <a:p>
            <a:pPr defTabSz="900593">
              <a:defRPr/>
            </a:pPr>
            <a:r>
              <a:rPr lang="fr-CA" dirty="0"/>
              <a:t>Si tous sur la planète vivaient comme nous en occident, nous aurions besoin de 8 à </a:t>
            </a:r>
            <a:r>
              <a:rPr lang="fr-CA" dirty="0" smtClean="0"/>
              <a:t>10 planètes</a:t>
            </a:r>
            <a:r>
              <a:rPr lang="fr-CA" dirty="0"/>
              <a:t>. </a:t>
            </a:r>
            <a:r>
              <a:rPr lang="fr-CA" u="sng" dirty="0">
                <a:solidFill>
                  <a:srgbClr val="009A00"/>
                </a:solidFill>
              </a:rPr>
              <a:t>Les avons-nous?</a:t>
            </a:r>
            <a:endParaRPr lang="fr-CA" dirty="0" smtClean="0"/>
          </a:p>
          <a:p>
            <a:endParaRPr lang="fr-CA" dirty="0" smtClean="0"/>
          </a:p>
          <a:p>
            <a:r>
              <a:rPr lang="fr-CA" dirty="0" smtClean="0"/>
              <a:t>Déficit écologique: Vivre à crédit</a:t>
            </a:r>
            <a:r>
              <a:rPr lang="fr-CA" baseline="0" dirty="0" smtClean="0"/>
              <a:t> sur</a:t>
            </a:r>
            <a:r>
              <a:rPr lang="fr-CA" dirty="0" smtClean="0"/>
              <a:t> la terre des générations futures, notamment par la surexploitation des ressources naturelles et l'accumulation de dioxyde de carbone (CO</a:t>
            </a:r>
            <a:r>
              <a:rPr lang="fr-CA" baseline="-25000" dirty="0" smtClean="0"/>
              <a:t>2</a:t>
            </a:r>
            <a:r>
              <a:rPr lang="fr-CA" dirty="0" smtClean="0"/>
              <a:t>) dans l'atmosphère.</a:t>
            </a:r>
          </a:p>
          <a:p>
            <a:endParaRPr lang="fr-CA" b="1" dirty="0"/>
          </a:p>
          <a:p>
            <a:endParaRPr lang="fr-CA" b="1" dirty="0" smtClean="0"/>
          </a:p>
          <a:p>
            <a:endParaRPr lang="fr-CA" dirty="0"/>
          </a:p>
          <a:p>
            <a:endParaRPr lang="fr-CA" dirty="0"/>
          </a:p>
          <a:p>
            <a:r>
              <a:rPr lang="fr-CA" dirty="0"/>
              <a:t>1 hectare = </a:t>
            </a:r>
            <a:r>
              <a:rPr lang="fr-CA" dirty="0" smtClean="0"/>
              <a:t>10 000 </a:t>
            </a:r>
            <a:r>
              <a:rPr lang="fr-CA" dirty="0"/>
              <a:t>mètres²</a:t>
            </a:r>
          </a:p>
          <a:p>
            <a:endParaRPr lang="fr-CA" dirty="0"/>
          </a:p>
          <a:p>
            <a:endParaRPr lang="es-ES" sz="3200" baseline="30000" dirty="0"/>
          </a:p>
          <a:p>
            <a:r>
              <a:rPr lang="es-ES" baseline="30000" dirty="0" err="1" smtClean="0"/>
              <a:t>Source</a:t>
            </a:r>
            <a:r>
              <a:rPr lang="es-ES" baseline="30000" dirty="0" smtClean="0"/>
              <a:t> : http</a:t>
            </a:r>
            <a:r>
              <a:rPr lang="es-ES" baseline="30000" dirty="0"/>
              <a:t>://awsassets.wwf.ca/downloads/rapport_planete_vivante_2010_rapport_en_bref.pdf</a:t>
            </a:r>
            <a:r>
              <a:rPr lang="es-ES" dirty="0"/>
              <a:t> </a:t>
            </a:r>
            <a:endParaRPr lang="es-ES" baseline="30000" dirty="0"/>
          </a:p>
          <a:p>
            <a:endParaRPr lang="es-ES" sz="3200" b="1" baseline="30000" dirty="0"/>
          </a:p>
          <a:p>
            <a:endParaRPr lang="fr-FR" dirty="0">
              <a:ea typeface="ヒラギノ角ゴ Pro W3" pitchFamily="16" charset="-128"/>
            </a:endParaRPr>
          </a:p>
          <a:p>
            <a:endParaRPr lang="fr-CA" b="1" dirty="0"/>
          </a:p>
          <a:p>
            <a:endParaRPr lang="es-ES" b="1" baseline="30000" dirty="0"/>
          </a:p>
          <a:p>
            <a:endParaRPr lang="fr-FR" dirty="0" smtClean="0">
              <a:ea typeface="ヒラギノ角ゴ Pro W3" pitchFamily="16"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Slide Image Placeholder 1"/>
          <p:cNvSpPr>
            <a:spLocks noGrp="1" noRot="1" noChangeAspect="1" noTextEdit="1"/>
          </p:cNvSpPr>
          <p:nvPr>
            <p:ph type="sldImg"/>
          </p:nvPr>
        </p:nvSpPr>
        <p:spPr bwMode="auto">
          <a:noFill/>
          <a:ln>
            <a:solidFill>
              <a:srgbClr val="000000"/>
            </a:solidFill>
            <a:miter lim="800000"/>
            <a:headEnd/>
            <a:tailEnd/>
          </a:ln>
        </p:spPr>
      </p:sp>
      <p:sp>
        <p:nvSpPr>
          <p:cNvPr id="270339" name="Notes Placeholder 2"/>
          <p:cNvSpPr>
            <a:spLocks noGrp="1"/>
          </p:cNvSpPr>
          <p:nvPr>
            <p:ph type="body" idx="1"/>
          </p:nvPr>
        </p:nvSpPr>
        <p:spPr bwMode="auto">
          <a:noFill/>
        </p:spPr>
        <p:txBody>
          <a:bodyPr/>
          <a:lstStyle/>
          <a:p>
            <a:r>
              <a:rPr lang="fr-CA" dirty="0" smtClean="0">
                <a:ea typeface="ヒラギノ角ゴ Pro W3" pitchFamily="16" charset="-128"/>
              </a:rPr>
              <a:t>EXERCICE À FAIRE INDIVIDUELLEMENT – COMPARER LES RÉSULTATS ENTRE LES PARTICIPANTS </a:t>
            </a:r>
          </a:p>
          <a:p>
            <a:endParaRPr lang="fr-CA" dirty="0">
              <a:ea typeface="ヒラギノ角ゴ Pro W3" pitchFamily="16" charset="-128"/>
            </a:endParaRPr>
          </a:p>
          <a:p>
            <a:r>
              <a:rPr lang="fr-CA" dirty="0"/>
              <a:t>Calcul de votre propre empreinte écologique </a:t>
            </a:r>
          </a:p>
          <a:p>
            <a:r>
              <a:rPr lang="fr-CA" dirty="0">
                <a:hlinkClick r:id="rId3"/>
              </a:rPr>
              <a:t>http://www.ecoev.net/</a:t>
            </a:r>
            <a:endParaRPr lang="fr-CA" dirty="0"/>
          </a:p>
          <a:p>
            <a:r>
              <a:rPr lang="fr-CA" dirty="0">
                <a:hlinkClick r:id="rId4"/>
              </a:rPr>
              <a:t>http://www.ecoev.net/empreinte/index.php</a:t>
            </a:r>
            <a:endParaRPr lang="fr-CA" dirty="0"/>
          </a:p>
          <a:p>
            <a:endParaRPr lang="fr-CA" dirty="0"/>
          </a:p>
          <a:p>
            <a:endParaRPr lang="fr-CA" dirty="0" smtClean="0">
              <a:ea typeface="ヒラギノ角ゴ Pro W3" pitchFamily="16" charset="-128"/>
            </a:endParaRPr>
          </a:p>
        </p:txBody>
      </p:sp>
      <p:sp>
        <p:nvSpPr>
          <p:cNvPr id="270340" name="Slide Number Placeholder 3"/>
          <p:cNvSpPr>
            <a:spLocks noGrp="1"/>
          </p:cNvSpPr>
          <p:nvPr>
            <p:ph type="sldNum" sz="quarter" idx="5"/>
          </p:nvPr>
        </p:nvSpPr>
        <p:spPr bwMode="auto">
          <a:noFill/>
          <a:ln>
            <a:miter lim="800000"/>
            <a:headEnd/>
            <a:tailEnd/>
          </a:ln>
        </p:spPr>
        <p:txBody>
          <a:bodyPr/>
          <a:lstStyle/>
          <a:p>
            <a:fld id="{7D8790F1-8C71-411B-8A74-E3506F701E4C}" type="slidenum">
              <a:rPr lang="fr-CA" smtClean="0">
                <a:latin typeface="Arial" pitchFamily="34" charset="0"/>
                <a:cs typeface="Arial" pitchFamily="34" charset="0"/>
              </a:rPr>
              <a:pPr/>
              <a:t>6</a:t>
            </a:fld>
            <a:endParaRPr lang="fr-CA" smtClean="0">
              <a:latin typeface="Arial" pitchFamily="34" charset="0"/>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Slide Image Placeholder 1"/>
          <p:cNvSpPr>
            <a:spLocks noGrp="1" noRot="1" noChangeAspect="1" noTextEdit="1"/>
          </p:cNvSpPr>
          <p:nvPr>
            <p:ph type="sldImg"/>
          </p:nvPr>
        </p:nvSpPr>
        <p:spPr bwMode="auto">
          <a:noFill/>
          <a:ln>
            <a:solidFill>
              <a:srgbClr val="000000"/>
            </a:solidFill>
            <a:miter lim="800000"/>
            <a:headEnd/>
            <a:tailEnd/>
          </a:ln>
        </p:spPr>
      </p:sp>
      <p:sp>
        <p:nvSpPr>
          <p:cNvPr id="271363" name="Notes Placeholder 2"/>
          <p:cNvSpPr>
            <a:spLocks noGrp="1"/>
          </p:cNvSpPr>
          <p:nvPr>
            <p:ph type="body" idx="1"/>
          </p:nvPr>
        </p:nvSpPr>
        <p:spPr bwMode="auto">
          <a:noFill/>
        </p:spPr>
        <p:txBody>
          <a:bodyPr/>
          <a:lstStyle/>
          <a:p>
            <a:endParaRPr lang="fr-CA" smtClean="0">
              <a:ea typeface="ヒラギノ角ゴ Pro W3" pitchFamily="16" charset="-128"/>
            </a:endParaRPr>
          </a:p>
        </p:txBody>
      </p:sp>
      <p:sp>
        <p:nvSpPr>
          <p:cNvPr id="271364" name="Slide Number Placeholder 3"/>
          <p:cNvSpPr>
            <a:spLocks noGrp="1"/>
          </p:cNvSpPr>
          <p:nvPr>
            <p:ph type="sldNum" sz="quarter" idx="5"/>
          </p:nvPr>
        </p:nvSpPr>
        <p:spPr bwMode="auto">
          <a:noFill/>
          <a:ln>
            <a:miter lim="800000"/>
            <a:headEnd/>
            <a:tailEnd/>
          </a:ln>
        </p:spPr>
        <p:txBody>
          <a:bodyPr/>
          <a:lstStyle/>
          <a:p>
            <a:fld id="{682D7626-078B-4BBF-AE23-3DF31FC44D36}" type="slidenum">
              <a:rPr lang="fr-CA" smtClean="0">
                <a:latin typeface="Arial" pitchFamily="34" charset="0"/>
                <a:cs typeface="Arial" pitchFamily="34" charset="0"/>
              </a:rPr>
              <a:pPr/>
              <a:t>7</a:t>
            </a:fld>
            <a:endParaRPr lang="fr-CA" smtClean="0">
              <a:latin typeface="Arial" pitchFamily="34" charset="0"/>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8</a:t>
            </a:fld>
            <a:endParaRPr lang="fr-CA"/>
          </a:p>
        </p:txBody>
      </p:sp>
    </p:spTree>
    <p:extLst>
      <p:ext uri="{BB962C8B-B14F-4D97-AF65-F5344CB8AC3E}">
        <p14:creationId xmlns:p14="http://schemas.microsoft.com/office/powerpoint/2010/main" val="19619150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a:xfrm>
            <a:off x="260648" y="4139952"/>
            <a:ext cx="6192688" cy="4800600"/>
          </a:xfrm>
        </p:spPr>
        <p:txBody>
          <a:bodyPr>
            <a:noAutofit/>
          </a:bodyPr>
          <a:lstStyle/>
          <a:p>
            <a:pPr marL="342889" indent="-342889" fontAlgn="auto">
              <a:spcAft>
                <a:spcPts val="0"/>
              </a:spcAft>
              <a:defRPr/>
            </a:pPr>
            <a:endParaRPr lang="fr-CA" sz="1000" dirty="0"/>
          </a:p>
        </p:txBody>
      </p:sp>
      <p:sp>
        <p:nvSpPr>
          <p:cNvPr id="111619" name="Espace réservé du numéro de diapositive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0D355B2-E6A2-4C90-8F3C-8ACBDD8EB08E}" type="slidenum">
              <a:rPr lang="fr-CA"/>
              <a:pPr fontAlgn="base">
                <a:spcBef>
                  <a:spcPct val="0"/>
                </a:spcBef>
                <a:spcAft>
                  <a:spcPct val="0"/>
                </a:spcAft>
              </a:pPr>
              <a:t>9</a:t>
            </a:fld>
            <a:endParaRPr lang="fr-CA"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CA"/>
          </a:p>
        </p:txBody>
      </p:sp>
      <p:sp>
        <p:nvSpPr>
          <p:cNvPr id="4" name="Espace réservé de la date 3"/>
          <p:cNvSpPr>
            <a:spLocks noGrp="1"/>
          </p:cNvSpPr>
          <p:nvPr>
            <p:ph type="dt" sz="half" idx="10"/>
          </p:nvPr>
        </p:nvSpPr>
        <p:spPr/>
        <p:txBody>
          <a:bodyPr/>
          <a:lstStyle/>
          <a:p>
            <a:fld id="{AE596909-2B75-4707-B76E-7A0B845CAA58}"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392C3F22-F6DB-4187-BF6C-CB04C505FB95}" type="slidenum">
              <a:rPr lang="fr-CA" smtClean="0"/>
              <a:t>‹N°›</a:t>
            </a:fld>
            <a:endParaRPr lang="fr-CA"/>
          </a:p>
        </p:txBody>
      </p:sp>
    </p:spTree>
    <p:extLst>
      <p:ext uri="{BB962C8B-B14F-4D97-AF65-F5344CB8AC3E}">
        <p14:creationId xmlns:p14="http://schemas.microsoft.com/office/powerpoint/2010/main" val="342460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AE596909-2B75-4707-B76E-7A0B845CAA58}"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392C3F22-F6DB-4187-BF6C-CB04C505FB95}" type="slidenum">
              <a:rPr lang="fr-CA" smtClean="0"/>
              <a:t>‹N°›</a:t>
            </a:fld>
            <a:endParaRPr lang="fr-CA"/>
          </a:p>
        </p:txBody>
      </p:sp>
    </p:spTree>
    <p:extLst>
      <p:ext uri="{BB962C8B-B14F-4D97-AF65-F5344CB8AC3E}">
        <p14:creationId xmlns:p14="http://schemas.microsoft.com/office/powerpoint/2010/main" val="3308202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AE596909-2B75-4707-B76E-7A0B845CAA58}"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392C3F22-F6DB-4187-BF6C-CB04C505FB95}" type="slidenum">
              <a:rPr lang="fr-CA" smtClean="0"/>
              <a:t>‹N°›</a:t>
            </a:fld>
            <a:endParaRPr lang="fr-CA"/>
          </a:p>
        </p:txBody>
      </p:sp>
    </p:spTree>
    <p:extLst>
      <p:ext uri="{BB962C8B-B14F-4D97-AF65-F5344CB8AC3E}">
        <p14:creationId xmlns:p14="http://schemas.microsoft.com/office/powerpoint/2010/main" val="15051809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iapositive de titre">
    <p:spTree>
      <p:nvGrpSpPr>
        <p:cNvPr id="1" name=""/>
        <p:cNvGrpSpPr/>
        <p:nvPr/>
      </p:nvGrpSpPr>
      <p:grpSpPr>
        <a:xfrm>
          <a:off x="0" y="0"/>
          <a:ext cx="0" cy="0"/>
          <a:chOff x="0" y="0"/>
          <a:chExt cx="0" cy="0"/>
        </a:xfrm>
      </p:grpSpPr>
      <p:pic>
        <p:nvPicPr>
          <p:cNvPr id="5" name="Picture 1" descr="THEME BNQ.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2" descr="Bande roug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1438" y="0"/>
            <a:ext cx="3413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5500694" y="928670"/>
            <a:ext cx="3100382" cy="2500329"/>
          </a:xfrm>
          <a:prstGeom prst="rect">
            <a:avLst/>
          </a:prstGeom>
        </p:spPr>
        <p:txBody>
          <a:bodyPr/>
          <a:lstStyle>
            <a:lvl1pPr algn="r">
              <a:lnSpc>
                <a:spcPts val="4200"/>
              </a:lnSpc>
              <a:defRPr sz="4000">
                <a:solidFill>
                  <a:schemeClr val="tx1">
                    <a:lumMod val="65000"/>
                    <a:lumOff val="35000"/>
                  </a:schemeClr>
                </a:solidFill>
                <a:latin typeface="Arial" pitchFamily="34" charset="0"/>
                <a:cs typeface="Arial" pitchFamily="34" charset="0"/>
              </a:defRPr>
            </a:lvl1pPr>
          </a:lstStyle>
          <a:p>
            <a:r>
              <a:rPr lang="en-US" smtClean="0"/>
              <a:t>Click to edit Master title style</a:t>
            </a:r>
            <a:endParaRPr lang="fr-CA" dirty="0"/>
          </a:p>
        </p:txBody>
      </p:sp>
      <p:sp>
        <p:nvSpPr>
          <p:cNvPr id="10" name="Espace réservé pour une image  9"/>
          <p:cNvSpPr>
            <a:spLocks noGrp="1"/>
          </p:cNvSpPr>
          <p:nvPr>
            <p:ph type="pic" sz="quarter" idx="10"/>
          </p:nvPr>
        </p:nvSpPr>
        <p:spPr>
          <a:xfrm>
            <a:off x="6215074" y="5786454"/>
            <a:ext cx="2428892" cy="714358"/>
          </a:xfrm>
          <a:prstGeom prst="rect">
            <a:avLst/>
          </a:prstGeom>
        </p:spPr>
        <p:txBody>
          <a:bodyPr/>
          <a:lstStyle>
            <a:lvl1pPr>
              <a:defRPr/>
            </a:lvl1pPr>
          </a:lstStyle>
          <a:p>
            <a:pPr lvl="0"/>
            <a:r>
              <a:rPr lang="en-US" noProof="0" smtClean="0"/>
              <a:t>Click icon to add picture</a:t>
            </a:r>
            <a:endParaRPr lang="fr-CA" noProof="0" dirty="0"/>
          </a:p>
        </p:txBody>
      </p:sp>
      <p:sp>
        <p:nvSpPr>
          <p:cNvPr id="12" name="Espace réservé du texte 11"/>
          <p:cNvSpPr>
            <a:spLocks noGrp="1"/>
          </p:cNvSpPr>
          <p:nvPr>
            <p:ph type="body" sz="quarter" idx="11"/>
          </p:nvPr>
        </p:nvSpPr>
        <p:spPr>
          <a:xfrm>
            <a:off x="1928823" y="5786459"/>
            <a:ext cx="4071937" cy="642937"/>
          </a:xfrm>
          <a:prstGeom prst="rect">
            <a:avLst/>
          </a:prstGeom>
        </p:spPr>
        <p:txBody>
          <a:bodyPr anchor="t"/>
          <a:lstStyle>
            <a:lvl1pPr algn="r">
              <a:lnSpc>
                <a:spcPts val="3000"/>
              </a:lnSpc>
              <a:spcAft>
                <a:spcPts val="0"/>
              </a:spcAft>
              <a:defRPr sz="1800">
                <a:solidFill>
                  <a:schemeClr val="tx1">
                    <a:lumMod val="65000"/>
                    <a:lumOff val="35000"/>
                  </a:schemeClr>
                </a:solidFill>
                <a:latin typeface="Arial" pitchFamily="34" charset="0"/>
                <a:cs typeface="Arial" pitchFamily="34" charset="0"/>
              </a:defRPr>
            </a:lvl1pPr>
          </a:lstStyle>
          <a:p>
            <a:pPr lvl="0"/>
            <a:r>
              <a:rPr lang="fr-FR" dirty="0" smtClean="0"/>
              <a:t>Cliquez pour modifier les styles du texte du masque</a:t>
            </a:r>
          </a:p>
        </p:txBody>
      </p:sp>
    </p:spTree>
    <p:extLst>
      <p:ext uri="{BB962C8B-B14F-4D97-AF65-F5344CB8AC3E}">
        <p14:creationId xmlns:p14="http://schemas.microsoft.com/office/powerpoint/2010/main" val="39005149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ORANGE_titre 1 ligne_texte_fond">
    <p:spTree>
      <p:nvGrpSpPr>
        <p:cNvPr id="1" name=""/>
        <p:cNvGrpSpPr/>
        <p:nvPr/>
      </p:nvGrpSpPr>
      <p:grpSpPr>
        <a:xfrm>
          <a:off x="0" y="0"/>
          <a:ext cx="0" cy="0"/>
          <a:chOff x="0" y="0"/>
          <a:chExt cx="0" cy="0"/>
        </a:xfrm>
      </p:grpSpPr>
      <p:sp>
        <p:nvSpPr>
          <p:cNvPr id="4" name="Rectangle 3"/>
          <p:cNvSpPr/>
          <p:nvPr userDrawn="1"/>
        </p:nvSpPr>
        <p:spPr>
          <a:xfrm>
            <a:off x="285750" y="1500188"/>
            <a:ext cx="8858250" cy="407193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A">
              <a:solidFill>
                <a:srgbClr val="FFFFFF"/>
              </a:solidFill>
              <a:cs typeface="Arial" charset="0"/>
            </a:endParaRPr>
          </a:p>
        </p:txBody>
      </p:sp>
      <p:pic>
        <p:nvPicPr>
          <p:cNvPr id="5" name="Image 6" descr="Bande Orange.png"/>
          <p:cNvPicPr>
            <a:picLocks noChangeAspect="1"/>
          </p:cNvPicPr>
          <p:nvPr userDrawn="1"/>
        </p:nvPicPr>
        <p:blipFill>
          <a:blip r:embed="rId2">
            <a:extLst>
              <a:ext uri="{28A0092B-C50C-407E-A947-70E740481C1C}">
                <a14:useLocalDpi xmlns:a14="http://schemas.microsoft.com/office/drawing/2010/main" val="0"/>
              </a:ext>
            </a:extLst>
          </a:blip>
          <a:srcRect t="14580"/>
          <a:stretch>
            <a:fillRect/>
          </a:stretch>
        </p:blipFill>
        <p:spPr bwMode="auto">
          <a:xfrm>
            <a:off x="0" y="1000125"/>
            <a:ext cx="341313"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7" descr="BNQ2100_COuleur_small.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8" descr="ligne orange_1p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000125"/>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214290"/>
            <a:ext cx="7786742" cy="796908"/>
          </a:xfrm>
          <a:prstGeom prst="rect">
            <a:avLst/>
          </a:prstGeom>
        </p:spPr>
        <p:txBody>
          <a:bodyPr>
            <a:normAutofit/>
          </a:bodyPr>
          <a:lstStyle>
            <a:lvl1pPr marL="0" indent="0" algn="l" defTabSz="900000">
              <a:lnSpc>
                <a:spcPts val="3400"/>
              </a:lnSpc>
              <a:tabLst>
                <a:tab pos="900000" algn="l"/>
              </a:tabLst>
              <a:defRPr sz="2800" b="1" baseline="0">
                <a:solidFill>
                  <a:srgbClr val="F68222"/>
                </a:solidFill>
                <a:latin typeface="Arial" pitchFamily="34" charset="0"/>
                <a:cs typeface="Arial" pitchFamily="34" charset="0"/>
              </a:defRPr>
            </a:lvl1pPr>
          </a:lstStyle>
          <a:p>
            <a:r>
              <a:rPr lang="en-US" smtClean="0"/>
              <a:t>Click to edit Master title style</a:t>
            </a:r>
            <a:endParaRPr lang="fr-CA" dirty="0"/>
          </a:p>
        </p:txBody>
      </p:sp>
      <p:sp>
        <p:nvSpPr>
          <p:cNvPr id="9" name="Espace réservé du texte 15"/>
          <p:cNvSpPr>
            <a:spLocks noGrp="1"/>
          </p:cNvSpPr>
          <p:nvPr>
            <p:ph type="body" sz="quarter" idx="15"/>
          </p:nvPr>
        </p:nvSpPr>
        <p:spPr>
          <a:xfrm>
            <a:off x="428625" y="1571612"/>
            <a:ext cx="8286750" cy="3857625"/>
          </a:xfrm>
          <a:prstGeom prst="rect">
            <a:avLst/>
          </a:prstGeom>
        </p:spPr>
        <p:txBody>
          <a:bodyPr>
            <a:normAutofit/>
          </a:bodyPr>
          <a:lstStyle>
            <a:lvl1pPr marL="533400" indent="-533400">
              <a:lnSpc>
                <a:spcPts val="3400"/>
              </a:lnSpc>
              <a:buFontTx/>
              <a:buBlip>
                <a:blip r:embed="rId5"/>
              </a:buBlip>
              <a:defRPr sz="2800">
                <a:solidFill>
                  <a:schemeClr val="tx1">
                    <a:lumMod val="65000"/>
                    <a:lumOff val="35000"/>
                  </a:schemeClr>
                </a:solidFill>
                <a:latin typeface="Arial" pitchFamily="34" charset="0"/>
                <a:cs typeface="Arial" pitchFamily="34" charset="0"/>
              </a:defRPr>
            </a:lvl1pPr>
            <a:lvl2pPr marL="1068388" indent="-533400">
              <a:lnSpc>
                <a:spcPts val="3400"/>
              </a:lnSpc>
              <a:buFontTx/>
              <a:buBlip>
                <a:blip r:embed="rId6"/>
              </a:buBlip>
              <a:defRPr sz="2800">
                <a:solidFill>
                  <a:schemeClr val="tx1">
                    <a:lumMod val="65000"/>
                    <a:lumOff val="35000"/>
                  </a:schemeClr>
                </a:solidFill>
                <a:latin typeface="Arial" pitchFamily="34" charset="0"/>
                <a:cs typeface="Arial" pitchFamily="34" charset="0"/>
              </a:defRPr>
            </a:lvl2pPr>
            <a:lvl3pPr marL="1873250" indent="-531813">
              <a:lnSpc>
                <a:spcPts val="3400"/>
              </a:lnSpc>
              <a:buFontTx/>
              <a:buBlip>
                <a:blip r:embed="rId7"/>
              </a:buBlip>
              <a:tabLst/>
              <a:defRPr sz="2800">
                <a:solidFill>
                  <a:schemeClr val="tx1">
                    <a:lumMod val="65000"/>
                    <a:lumOff val="35000"/>
                  </a:schemeClr>
                </a:solidFill>
                <a:latin typeface="Arial" pitchFamily="34" charset="0"/>
                <a:cs typeface="Arial" pitchFamily="34" charset="0"/>
              </a:defRPr>
            </a:lvl3pPr>
            <a:lvl4pPr marL="2865438" indent="-533400">
              <a:lnSpc>
                <a:spcPts val="3400"/>
              </a:lnSpc>
              <a:buFontTx/>
              <a:buBlip>
                <a:blip r:embed="rId8"/>
              </a:buBlip>
              <a:defRPr sz="2800">
                <a:solidFill>
                  <a:schemeClr val="tx1">
                    <a:lumMod val="65000"/>
                    <a:lumOff val="35000"/>
                  </a:schemeClr>
                </a:solidFill>
                <a:latin typeface="Arial" pitchFamily="34" charset="0"/>
                <a:cs typeface="Arial" pitchFamily="34" charset="0"/>
              </a:defRPr>
            </a:lvl4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Tree>
    <p:extLst>
      <p:ext uri="{BB962C8B-B14F-4D97-AF65-F5344CB8AC3E}">
        <p14:creationId xmlns:p14="http://schemas.microsoft.com/office/powerpoint/2010/main" val="15260301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Intercalaire ville">
    <p:spTree>
      <p:nvGrpSpPr>
        <p:cNvPr id="1" name=""/>
        <p:cNvGrpSpPr/>
        <p:nvPr/>
      </p:nvGrpSpPr>
      <p:grpSpPr>
        <a:xfrm>
          <a:off x="0" y="0"/>
          <a:ext cx="0" cy="0"/>
          <a:chOff x="0" y="0"/>
          <a:chExt cx="0" cy="0"/>
        </a:xfrm>
      </p:grpSpPr>
      <p:pic>
        <p:nvPicPr>
          <p:cNvPr id="4" name="Picture 1" descr="vil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1600" y="642938"/>
            <a:ext cx="9245600" cy="693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Espace réservé du texte 16"/>
          <p:cNvSpPr>
            <a:spLocks noGrp="1"/>
          </p:cNvSpPr>
          <p:nvPr>
            <p:ph type="body" sz="quarter" idx="11"/>
          </p:nvPr>
        </p:nvSpPr>
        <p:spPr>
          <a:xfrm>
            <a:off x="785786" y="1142984"/>
            <a:ext cx="7858179" cy="4572032"/>
          </a:xfrm>
          <a:prstGeom prst="rect">
            <a:avLst/>
          </a:prstGeom>
        </p:spPr>
        <p:txBody>
          <a:bodyPr anchor="ctr">
            <a:normAutofit/>
          </a:bodyPr>
          <a:lstStyle>
            <a:lvl1pPr marL="0" indent="0">
              <a:lnSpc>
                <a:spcPts val="4300"/>
              </a:lnSpc>
              <a:buFontTx/>
              <a:buNone/>
              <a:defRPr sz="3200" b="1">
                <a:solidFill>
                  <a:schemeClr val="bg1"/>
                </a:solidFill>
                <a:latin typeface="Arial" pitchFamily="34" charset="0"/>
                <a:cs typeface="Arial" pitchFamily="34" charset="0"/>
              </a:defRPr>
            </a:lvl1pPr>
            <a:lvl2pPr marL="349250" indent="-349250">
              <a:lnSpc>
                <a:spcPts val="3400"/>
              </a:lnSpc>
              <a:buFontTx/>
              <a:buBlip>
                <a:blip r:embed="rId3"/>
              </a:buBlip>
              <a:defRPr sz="2800">
                <a:solidFill>
                  <a:schemeClr val="bg1"/>
                </a:solidFill>
              </a:defRPr>
            </a:lvl2pPr>
            <a:lvl3pPr marL="352425" indent="-352425">
              <a:lnSpc>
                <a:spcPts val="3400"/>
              </a:lnSpc>
              <a:buFontTx/>
              <a:buBlip>
                <a:blip r:embed="rId4"/>
              </a:buBlip>
              <a:defRPr sz="2800">
                <a:solidFill>
                  <a:schemeClr val="bg1"/>
                </a:solidFill>
              </a:defRPr>
            </a:lvl3pPr>
            <a:lvl4pPr marL="358775" indent="-358775">
              <a:lnSpc>
                <a:spcPts val="3400"/>
              </a:lnSpc>
              <a:buFontTx/>
              <a:buBlip>
                <a:blip r:embed="rId5"/>
              </a:buBlip>
              <a:defRPr sz="2800">
                <a:solidFill>
                  <a:schemeClr val="bg1"/>
                </a:solidFill>
              </a:defRPr>
            </a:lvl4pPr>
            <a:lvl5pPr marL="355600" indent="-355600">
              <a:lnSpc>
                <a:spcPts val="3400"/>
              </a:lnSpc>
              <a:defRPr sz="2800">
                <a:solidFill>
                  <a:schemeClr val="bg1"/>
                </a:solidFill>
              </a:defRPr>
            </a:lvl5pPr>
          </a:lstStyle>
          <a:p>
            <a:pPr lvl="0"/>
            <a:r>
              <a:rPr lang="fr-FR" dirty="0" smtClean="0"/>
              <a:t>Cliquez pour modifier les styles du texte du masque</a:t>
            </a:r>
          </a:p>
        </p:txBody>
      </p:sp>
      <p:sp>
        <p:nvSpPr>
          <p:cNvPr id="21" name="Espace réservé du texte 20"/>
          <p:cNvSpPr>
            <a:spLocks noGrp="1"/>
          </p:cNvSpPr>
          <p:nvPr>
            <p:ph type="body" sz="quarter" idx="12"/>
          </p:nvPr>
        </p:nvSpPr>
        <p:spPr>
          <a:xfrm>
            <a:off x="-32" y="6286522"/>
            <a:ext cx="6019832" cy="571478"/>
          </a:xfrm>
          <a:prstGeom prst="rect">
            <a:avLst/>
          </a:prstGeom>
        </p:spPr>
        <p:txBody>
          <a:bodyPr/>
          <a:lstStyle>
            <a:lvl1pPr>
              <a:buNone/>
              <a:defRPr sz="1600">
                <a:solidFill>
                  <a:schemeClr val="bg1"/>
                </a:solidFill>
                <a:latin typeface="Arial" pitchFamily="34" charset="0"/>
                <a:cs typeface="Arial" pitchFamily="34" charset="0"/>
              </a:defRPr>
            </a:lvl1pPr>
          </a:lstStyle>
          <a:p>
            <a:pPr lvl="0"/>
            <a:r>
              <a:rPr lang="fr-FR" dirty="0" smtClean="0"/>
              <a:t>Cliquez pour modifier les styles du texte du masque</a:t>
            </a:r>
          </a:p>
        </p:txBody>
      </p:sp>
    </p:spTree>
    <p:extLst>
      <p:ext uri="{BB962C8B-B14F-4D97-AF65-F5344CB8AC3E}">
        <p14:creationId xmlns:p14="http://schemas.microsoft.com/office/powerpoint/2010/main" val="17715165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ORANGE_titre 2 lignes_texte">
    <p:spTree>
      <p:nvGrpSpPr>
        <p:cNvPr id="1" name=""/>
        <p:cNvGrpSpPr/>
        <p:nvPr/>
      </p:nvGrpSpPr>
      <p:grpSpPr>
        <a:xfrm>
          <a:off x="0" y="0"/>
          <a:ext cx="0" cy="0"/>
          <a:chOff x="0" y="0"/>
          <a:chExt cx="0" cy="0"/>
        </a:xfrm>
      </p:grpSpPr>
      <p:pic>
        <p:nvPicPr>
          <p:cNvPr id="4" name="Image 6" descr="BNQ2100_COuleur_small.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7" descr="Bande Orange.png"/>
          <p:cNvPicPr>
            <a:picLocks noChangeAspect="1"/>
          </p:cNvPicPr>
          <p:nvPr userDrawn="1"/>
        </p:nvPicPr>
        <p:blipFill>
          <a:blip r:embed="rId3">
            <a:extLst>
              <a:ext uri="{28A0092B-C50C-407E-A947-70E740481C1C}">
                <a14:useLocalDpi xmlns:a14="http://schemas.microsoft.com/office/drawing/2010/main" val="0"/>
              </a:ext>
            </a:extLst>
          </a:blip>
          <a:srcRect l="9" t="19785"/>
          <a:stretch>
            <a:fillRect/>
          </a:stretch>
        </p:blipFill>
        <p:spPr bwMode="auto">
          <a:xfrm>
            <a:off x="0" y="1357313"/>
            <a:ext cx="341313" cy="550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8" descr="ligne orange_1p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357313"/>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488952"/>
            <a:ext cx="7786742" cy="796908"/>
          </a:xfrm>
          <a:prstGeom prst="rect">
            <a:avLst/>
          </a:prstGeom>
        </p:spPr>
        <p:txBody>
          <a:bodyPr>
            <a:noAutofit/>
          </a:bodyPr>
          <a:lstStyle>
            <a:lvl1pPr marL="0" indent="0" algn="l" defTabSz="900000">
              <a:lnSpc>
                <a:spcPts val="3400"/>
              </a:lnSpc>
              <a:tabLst>
                <a:tab pos="900000" algn="l"/>
              </a:tabLst>
              <a:defRPr sz="2800" b="1">
                <a:solidFill>
                  <a:srgbClr val="F68222"/>
                </a:solidFill>
                <a:latin typeface="Arial" pitchFamily="34" charset="0"/>
                <a:cs typeface="Arial" pitchFamily="34" charset="0"/>
              </a:defRPr>
            </a:lvl1pPr>
          </a:lstStyle>
          <a:p>
            <a:r>
              <a:rPr lang="en-US" smtClean="0"/>
              <a:t>Click to edit Master title style</a:t>
            </a:r>
            <a:endParaRPr lang="fr-CA" dirty="0"/>
          </a:p>
        </p:txBody>
      </p:sp>
      <p:sp>
        <p:nvSpPr>
          <p:cNvPr id="9" name="Espace réservé du texte 15"/>
          <p:cNvSpPr>
            <a:spLocks noGrp="1"/>
          </p:cNvSpPr>
          <p:nvPr>
            <p:ph type="body" sz="quarter" idx="15"/>
          </p:nvPr>
        </p:nvSpPr>
        <p:spPr>
          <a:xfrm>
            <a:off x="428625" y="1571612"/>
            <a:ext cx="8286750" cy="3857625"/>
          </a:xfrm>
          <a:prstGeom prst="rect">
            <a:avLst/>
          </a:prstGeom>
        </p:spPr>
        <p:txBody>
          <a:bodyPr>
            <a:normAutofit/>
          </a:bodyPr>
          <a:lstStyle>
            <a:lvl1pPr marL="533400" indent="-533400">
              <a:lnSpc>
                <a:spcPts val="3400"/>
              </a:lnSpc>
              <a:buFontTx/>
              <a:buBlip>
                <a:blip r:embed="rId5"/>
              </a:buBlip>
              <a:defRPr sz="2800">
                <a:solidFill>
                  <a:schemeClr val="tx1">
                    <a:lumMod val="65000"/>
                    <a:lumOff val="35000"/>
                  </a:schemeClr>
                </a:solidFill>
                <a:latin typeface="Arial" pitchFamily="34" charset="0"/>
                <a:cs typeface="Arial" pitchFamily="34" charset="0"/>
              </a:defRPr>
            </a:lvl1pPr>
            <a:lvl2pPr marL="1068388" indent="-533400">
              <a:lnSpc>
                <a:spcPts val="3400"/>
              </a:lnSpc>
              <a:buFontTx/>
              <a:buBlip>
                <a:blip r:embed="rId6"/>
              </a:buBlip>
              <a:defRPr sz="2800">
                <a:solidFill>
                  <a:schemeClr val="tx1">
                    <a:lumMod val="65000"/>
                    <a:lumOff val="35000"/>
                  </a:schemeClr>
                </a:solidFill>
                <a:latin typeface="Arial" pitchFamily="34" charset="0"/>
                <a:cs typeface="Arial" pitchFamily="34" charset="0"/>
              </a:defRPr>
            </a:lvl2pPr>
            <a:lvl3pPr marL="1873250" indent="-531813">
              <a:lnSpc>
                <a:spcPts val="3400"/>
              </a:lnSpc>
              <a:buFontTx/>
              <a:buBlip>
                <a:blip r:embed="rId7"/>
              </a:buBlip>
              <a:tabLst/>
              <a:defRPr sz="2800">
                <a:solidFill>
                  <a:schemeClr val="tx1">
                    <a:lumMod val="65000"/>
                    <a:lumOff val="35000"/>
                  </a:schemeClr>
                </a:solidFill>
                <a:latin typeface="Arial" pitchFamily="34" charset="0"/>
                <a:cs typeface="Arial" pitchFamily="34" charset="0"/>
              </a:defRPr>
            </a:lvl3pPr>
            <a:lvl4pPr marL="2865438" indent="-533400">
              <a:lnSpc>
                <a:spcPts val="3400"/>
              </a:lnSpc>
              <a:buFontTx/>
              <a:buBlip>
                <a:blip r:embed="rId8"/>
              </a:buBlip>
              <a:defRPr sz="2800">
                <a:solidFill>
                  <a:schemeClr val="tx1">
                    <a:lumMod val="65000"/>
                    <a:lumOff val="35000"/>
                  </a:schemeClr>
                </a:solidFill>
                <a:latin typeface="Arial" pitchFamily="34" charset="0"/>
                <a:cs typeface="Arial" pitchFamily="34" charset="0"/>
              </a:defRPr>
            </a:lvl4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Tree>
    <p:extLst>
      <p:ext uri="{BB962C8B-B14F-4D97-AF65-F5344CB8AC3E}">
        <p14:creationId xmlns:p14="http://schemas.microsoft.com/office/powerpoint/2010/main" val="17378478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AE596909-2B75-4707-B76E-7A0B845CAA58}"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392C3F22-F6DB-4187-BF6C-CB04C505FB95}" type="slidenum">
              <a:rPr lang="fr-CA" smtClean="0"/>
              <a:t>‹N°›</a:t>
            </a:fld>
            <a:endParaRPr lang="fr-CA"/>
          </a:p>
        </p:txBody>
      </p:sp>
    </p:spTree>
    <p:extLst>
      <p:ext uri="{BB962C8B-B14F-4D97-AF65-F5344CB8AC3E}">
        <p14:creationId xmlns:p14="http://schemas.microsoft.com/office/powerpoint/2010/main" val="28013596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AE596909-2B75-4707-B76E-7A0B845CAA58}"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392C3F22-F6DB-4187-BF6C-CB04C505FB95}" type="slidenum">
              <a:rPr lang="fr-CA" smtClean="0"/>
              <a:t>‹N°›</a:t>
            </a:fld>
            <a:endParaRPr lang="fr-CA"/>
          </a:p>
        </p:txBody>
      </p:sp>
    </p:spTree>
    <p:extLst>
      <p:ext uri="{BB962C8B-B14F-4D97-AF65-F5344CB8AC3E}">
        <p14:creationId xmlns:p14="http://schemas.microsoft.com/office/powerpoint/2010/main" val="17169534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e la date 4"/>
          <p:cNvSpPr>
            <a:spLocks noGrp="1"/>
          </p:cNvSpPr>
          <p:nvPr>
            <p:ph type="dt" sz="half" idx="10"/>
          </p:nvPr>
        </p:nvSpPr>
        <p:spPr/>
        <p:txBody>
          <a:bodyPr/>
          <a:lstStyle/>
          <a:p>
            <a:fld id="{AE596909-2B75-4707-B76E-7A0B845CAA58}" type="datetimeFigureOut">
              <a:rPr lang="fr-CA" smtClean="0"/>
              <a:t>2013-03-12</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392C3F22-F6DB-4187-BF6C-CB04C505FB95}" type="slidenum">
              <a:rPr lang="fr-CA" smtClean="0"/>
              <a:t>‹N°›</a:t>
            </a:fld>
            <a:endParaRPr lang="fr-CA"/>
          </a:p>
        </p:txBody>
      </p:sp>
    </p:spTree>
    <p:extLst>
      <p:ext uri="{BB962C8B-B14F-4D97-AF65-F5344CB8AC3E}">
        <p14:creationId xmlns:p14="http://schemas.microsoft.com/office/powerpoint/2010/main" val="20909607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Espace réservé de la date 6"/>
          <p:cNvSpPr>
            <a:spLocks noGrp="1"/>
          </p:cNvSpPr>
          <p:nvPr>
            <p:ph type="dt" sz="half" idx="10"/>
          </p:nvPr>
        </p:nvSpPr>
        <p:spPr/>
        <p:txBody>
          <a:bodyPr/>
          <a:lstStyle/>
          <a:p>
            <a:fld id="{AE596909-2B75-4707-B76E-7A0B845CAA58}" type="datetimeFigureOut">
              <a:rPr lang="fr-CA" smtClean="0"/>
              <a:t>2013-03-12</a:t>
            </a:fld>
            <a:endParaRPr lang="fr-CA"/>
          </a:p>
        </p:txBody>
      </p:sp>
      <p:sp>
        <p:nvSpPr>
          <p:cNvPr id="8" name="Espace réservé du pied de page 7"/>
          <p:cNvSpPr>
            <a:spLocks noGrp="1"/>
          </p:cNvSpPr>
          <p:nvPr>
            <p:ph type="ftr" sz="quarter" idx="11"/>
          </p:nvPr>
        </p:nvSpPr>
        <p:spPr/>
        <p:txBody>
          <a:bodyPr/>
          <a:lstStyle/>
          <a:p>
            <a:endParaRPr lang="fr-CA"/>
          </a:p>
        </p:txBody>
      </p:sp>
      <p:sp>
        <p:nvSpPr>
          <p:cNvPr id="9" name="Espace réservé du numéro de diapositive 8"/>
          <p:cNvSpPr>
            <a:spLocks noGrp="1"/>
          </p:cNvSpPr>
          <p:nvPr>
            <p:ph type="sldNum" sz="quarter" idx="12"/>
          </p:nvPr>
        </p:nvSpPr>
        <p:spPr/>
        <p:txBody>
          <a:bodyPr/>
          <a:lstStyle/>
          <a:p>
            <a:fld id="{392C3F22-F6DB-4187-BF6C-CB04C505FB95}" type="slidenum">
              <a:rPr lang="fr-CA" smtClean="0"/>
              <a:t>‹N°›</a:t>
            </a:fld>
            <a:endParaRPr lang="fr-CA"/>
          </a:p>
        </p:txBody>
      </p:sp>
    </p:spTree>
    <p:extLst>
      <p:ext uri="{BB962C8B-B14F-4D97-AF65-F5344CB8AC3E}">
        <p14:creationId xmlns:p14="http://schemas.microsoft.com/office/powerpoint/2010/main" val="30949992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e la date 2"/>
          <p:cNvSpPr>
            <a:spLocks noGrp="1"/>
          </p:cNvSpPr>
          <p:nvPr>
            <p:ph type="dt" sz="half" idx="10"/>
          </p:nvPr>
        </p:nvSpPr>
        <p:spPr/>
        <p:txBody>
          <a:bodyPr/>
          <a:lstStyle/>
          <a:p>
            <a:fld id="{AE596909-2B75-4707-B76E-7A0B845CAA58}" type="datetimeFigureOut">
              <a:rPr lang="fr-CA" smtClean="0"/>
              <a:t>2013-03-12</a:t>
            </a:fld>
            <a:endParaRPr lang="fr-CA"/>
          </a:p>
        </p:txBody>
      </p:sp>
      <p:sp>
        <p:nvSpPr>
          <p:cNvPr id="4" name="Espace réservé du pied de page 3"/>
          <p:cNvSpPr>
            <a:spLocks noGrp="1"/>
          </p:cNvSpPr>
          <p:nvPr>
            <p:ph type="ftr" sz="quarter" idx="11"/>
          </p:nvPr>
        </p:nvSpPr>
        <p:spPr/>
        <p:txBody>
          <a:bodyPr/>
          <a:lstStyle/>
          <a:p>
            <a:endParaRPr lang="fr-CA"/>
          </a:p>
        </p:txBody>
      </p:sp>
      <p:sp>
        <p:nvSpPr>
          <p:cNvPr id="5" name="Espace réservé du numéro de diapositive 4"/>
          <p:cNvSpPr>
            <a:spLocks noGrp="1"/>
          </p:cNvSpPr>
          <p:nvPr>
            <p:ph type="sldNum" sz="quarter" idx="12"/>
          </p:nvPr>
        </p:nvSpPr>
        <p:spPr/>
        <p:txBody>
          <a:bodyPr/>
          <a:lstStyle/>
          <a:p>
            <a:fld id="{392C3F22-F6DB-4187-BF6C-CB04C505FB95}" type="slidenum">
              <a:rPr lang="fr-CA" smtClean="0"/>
              <a:t>‹N°›</a:t>
            </a:fld>
            <a:endParaRPr lang="fr-CA"/>
          </a:p>
        </p:txBody>
      </p:sp>
    </p:spTree>
    <p:extLst>
      <p:ext uri="{BB962C8B-B14F-4D97-AF65-F5344CB8AC3E}">
        <p14:creationId xmlns:p14="http://schemas.microsoft.com/office/powerpoint/2010/main" val="1844730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E596909-2B75-4707-B76E-7A0B845CAA58}" type="datetimeFigureOut">
              <a:rPr lang="fr-CA" smtClean="0"/>
              <a:t>2013-03-12</a:t>
            </a:fld>
            <a:endParaRPr lang="fr-CA"/>
          </a:p>
        </p:txBody>
      </p:sp>
      <p:sp>
        <p:nvSpPr>
          <p:cNvPr id="3" name="Espace réservé du pied de page 2"/>
          <p:cNvSpPr>
            <a:spLocks noGrp="1"/>
          </p:cNvSpPr>
          <p:nvPr>
            <p:ph type="ftr" sz="quarter" idx="11"/>
          </p:nvPr>
        </p:nvSpPr>
        <p:spPr/>
        <p:txBody>
          <a:bodyPr/>
          <a:lstStyle/>
          <a:p>
            <a:endParaRPr lang="fr-CA"/>
          </a:p>
        </p:txBody>
      </p:sp>
      <p:sp>
        <p:nvSpPr>
          <p:cNvPr id="4" name="Espace réservé du numéro de diapositive 3"/>
          <p:cNvSpPr>
            <a:spLocks noGrp="1"/>
          </p:cNvSpPr>
          <p:nvPr>
            <p:ph type="sldNum" sz="quarter" idx="12"/>
          </p:nvPr>
        </p:nvSpPr>
        <p:spPr/>
        <p:txBody>
          <a:bodyPr/>
          <a:lstStyle/>
          <a:p>
            <a:fld id="{392C3F22-F6DB-4187-BF6C-CB04C505FB95}" type="slidenum">
              <a:rPr lang="fr-CA" smtClean="0"/>
              <a:t>‹N°›</a:t>
            </a:fld>
            <a:endParaRPr lang="fr-CA"/>
          </a:p>
        </p:txBody>
      </p:sp>
    </p:spTree>
    <p:extLst>
      <p:ext uri="{BB962C8B-B14F-4D97-AF65-F5344CB8AC3E}">
        <p14:creationId xmlns:p14="http://schemas.microsoft.com/office/powerpoint/2010/main" val="42374471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AE596909-2B75-4707-B76E-7A0B845CAA58}" type="datetimeFigureOut">
              <a:rPr lang="fr-CA" smtClean="0"/>
              <a:t>2013-03-12</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392C3F22-F6DB-4187-BF6C-CB04C505FB95}" type="slidenum">
              <a:rPr lang="fr-CA" smtClean="0"/>
              <a:t>‹N°›</a:t>
            </a:fld>
            <a:endParaRPr lang="fr-CA"/>
          </a:p>
        </p:txBody>
      </p:sp>
    </p:spTree>
    <p:extLst>
      <p:ext uri="{BB962C8B-B14F-4D97-AF65-F5344CB8AC3E}">
        <p14:creationId xmlns:p14="http://schemas.microsoft.com/office/powerpoint/2010/main" val="42262887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CA"/>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AE596909-2B75-4707-B76E-7A0B845CAA58}" type="datetimeFigureOut">
              <a:rPr lang="fr-CA" smtClean="0"/>
              <a:t>2013-03-12</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392C3F22-F6DB-4187-BF6C-CB04C505FB95}" type="slidenum">
              <a:rPr lang="fr-CA" smtClean="0"/>
              <a:t>‹N°›</a:t>
            </a:fld>
            <a:endParaRPr lang="fr-CA"/>
          </a:p>
        </p:txBody>
      </p:sp>
    </p:spTree>
    <p:extLst>
      <p:ext uri="{BB962C8B-B14F-4D97-AF65-F5344CB8AC3E}">
        <p14:creationId xmlns:p14="http://schemas.microsoft.com/office/powerpoint/2010/main" val="2976628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CA"/>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596909-2B75-4707-B76E-7A0B845CAA58}" type="datetimeFigureOut">
              <a:rPr lang="fr-CA" smtClean="0"/>
              <a:t>2013-03-12</a:t>
            </a:fld>
            <a:endParaRPr lang="fr-CA"/>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2C3F22-F6DB-4187-BF6C-CB04C505FB95}" type="slidenum">
              <a:rPr lang="fr-CA" smtClean="0"/>
              <a:t>‹N°›</a:t>
            </a:fld>
            <a:endParaRPr lang="fr-CA"/>
          </a:p>
        </p:txBody>
      </p:sp>
    </p:spTree>
    <p:extLst>
      <p:ext uri="{BB962C8B-B14F-4D97-AF65-F5344CB8AC3E}">
        <p14:creationId xmlns:p14="http://schemas.microsoft.com/office/powerpoint/2010/main" val="29860558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11.pn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image" Target="../media/image12.jpe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8" Type="http://schemas.openxmlformats.org/officeDocument/2006/relationships/tags" Target="../tags/tag15.xml"/><Relationship Id="rId13" Type="http://schemas.openxmlformats.org/officeDocument/2006/relationships/notesSlide" Target="../notesSlides/notesSlide5.xm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slideLayout" Target="../slideLayouts/slideLayout7.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tags" Target="../tags/tag18.xml"/><Relationship Id="rId5" Type="http://schemas.openxmlformats.org/officeDocument/2006/relationships/tags" Target="../tags/tag12.xml"/><Relationship Id="rId15" Type="http://schemas.openxmlformats.org/officeDocument/2006/relationships/image" Target="../media/image13.jpeg"/><Relationship Id="rId10" Type="http://schemas.openxmlformats.org/officeDocument/2006/relationships/tags" Target="../tags/tag17.xml"/><Relationship Id="rId4" Type="http://schemas.openxmlformats.org/officeDocument/2006/relationships/tags" Target="../tags/tag11.xml"/><Relationship Id="rId9" Type="http://schemas.openxmlformats.org/officeDocument/2006/relationships/tags" Target="../tags/tag16.xml"/><Relationship Id="rId14" Type="http://schemas.openxmlformats.org/officeDocument/2006/relationships/hyperlink" Target="http://scta.uqam.ca/accueil/images/bille_bleue.jpg" TargetMode="External"/></Relationships>
</file>

<file path=ppt/slides/_rels/slide6.xml.rels><?xml version="1.0" encoding="UTF-8" standalone="yes"?>
<Relationships xmlns="http://schemas.openxmlformats.org/package/2006/relationships"><Relationship Id="rId3" Type="http://schemas.openxmlformats.org/officeDocument/2006/relationships/tags" Target="../tags/tag21.xml"/><Relationship Id="rId7" Type="http://schemas.openxmlformats.org/officeDocument/2006/relationships/image" Target="../media/image15.png"/><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image" Target="../media/image14.png"/><Relationship Id="rId5" Type="http://schemas.openxmlformats.org/officeDocument/2006/relationships/notesSlide" Target="../notesSlides/notesSlide6.xml"/><Relationship Id="rId4"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image" Target="../media/image16.png"/><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notesSlide" Target="../notesSlides/notesSlide7.xml"/><Relationship Id="rId5" Type="http://schemas.openxmlformats.org/officeDocument/2006/relationships/slideLayout" Target="../slideLayouts/slideLayout15.xml"/><Relationship Id="rId4" Type="http://schemas.openxmlformats.org/officeDocument/2006/relationships/tags" Target="../tags/tag25.xml"/></Relationships>
</file>

<file path=ppt/slides/_rels/slide8.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notesSlide" Target="../notesSlides/notesSlide8.xml"/><Relationship Id="rId4"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30.xml"/><Relationship Id="rId1" Type="http://schemas.openxmlformats.org/officeDocument/2006/relationships/tags" Target="../tags/tag29.xml"/><Relationship Id="rId5" Type="http://schemas.openxmlformats.org/officeDocument/2006/relationships/image" Target="../media/image17.jpe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Espace réservé du texte 3"/>
          <p:cNvSpPr>
            <a:spLocks noGrp="1"/>
          </p:cNvSpPr>
          <p:nvPr>
            <p:ph type="body" sz="quarter" idx="11"/>
            <p:custDataLst>
              <p:tags r:id="rId1"/>
            </p:custDataLst>
          </p:nvPr>
        </p:nvSpPr>
        <p:spPr bwMode="auto">
          <a:xfrm>
            <a:off x="2057400" y="4876800"/>
            <a:ext cx="7023100" cy="642938"/>
          </a:xfrm>
          <a:ln>
            <a:miter lim="800000"/>
            <a:headEnd/>
            <a:tailEnd/>
          </a:ln>
        </p:spPr>
        <p:txBody>
          <a:bodyPr vert="horz" wrap="square" lIns="91440" tIns="45720" rIns="91440" bIns="45720" numCol="1" anchorCtr="0" compatLnSpc="1">
            <a:prstTxWarp prst="textNoShape">
              <a:avLst/>
            </a:prstTxWarp>
            <a:noAutofit/>
          </a:bodyPr>
          <a:lstStyle/>
          <a:p>
            <a:pPr marL="0" indent="0">
              <a:spcAft>
                <a:spcPct val="0"/>
              </a:spcAft>
              <a:buFont typeface="Arial" charset="0"/>
              <a:buNone/>
              <a:defRPr/>
            </a:pPr>
            <a:r>
              <a:rPr lang="fr-CA" b="1" dirty="0" smtClean="0">
                <a:solidFill>
                  <a:srgbClr val="595959"/>
                </a:solidFill>
                <a:latin typeface="Arial" charset="0"/>
                <a:ea typeface="ヒラギノ角ゴ Pro W3" pitchFamily="16" charset="-128"/>
                <a:cs typeface="Arial" charset="0"/>
              </a:rPr>
              <a:t>Atelier de sensibilisation </a:t>
            </a:r>
          </a:p>
          <a:p>
            <a:pPr marL="0" indent="0">
              <a:spcAft>
                <a:spcPct val="0"/>
              </a:spcAft>
              <a:buFont typeface="Arial" charset="0"/>
              <a:buNone/>
              <a:defRPr/>
            </a:pPr>
            <a:r>
              <a:rPr lang="fr-CA" b="1" dirty="0" smtClean="0">
                <a:solidFill>
                  <a:srgbClr val="595959"/>
                </a:solidFill>
                <a:latin typeface="Arial" charset="0"/>
                <a:ea typeface="ヒラギノ角ゴ Pro W3" pitchFamily="16" charset="-128"/>
                <a:cs typeface="Arial" charset="0"/>
              </a:rPr>
              <a:t>au développement durable</a:t>
            </a:r>
          </a:p>
          <a:p>
            <a:pPr marL="0" indent="0">
              <a:spcAft>
                <a:spcPct val="0"/>
              </a:spcAft>
              <a:buFont typeface="Arial" charset="0"/>
              <a:buNone/>
              <a:defRPr/>
            </a:pPr>
            <a:r>
              <a:rPr lang="fr-CA" sz="1600" b="1" i="1" dirty="0" smtClean="0">
                <a:solidFill>
                  <a:srgbClr val="595959"/>
                </a:solidFill>
                <a:latin typeface="Arial" charset="0"/>
                <a:ea typeface="ヒラギノ角ゴ Pro W3" pitchFamily="16" charset="-128"/>
                <a:cs typeface="Arial" charset="0"/>
              </a:rPr>
              <a:t>À l’intention des employés</a:t>
            </a:r>
          </a:p>
          <a:p>
            <a:pPr marL="0" indent="0">
              <a:spcAft>
                <a:spcPct val="0"/>
              </a:spcAft>
              <a:buFont typeface="Arial" charset="0"/>
              <a:buNone/>
              <a:defRPr/>
            </a:pPr>
            <a:r>
              <a:rPr lang="fr-CA" sz="1400" b="1" i="1" dirty="0" smtClean="0">
                <a:solidFill>
                  <a:srgbClr val="595959"/>
                </a:solidFill>
                <a:effectLst>
                  <a:outerShdw blurRad="38100" dist="38100" dir="2700000" algn="tl">
                    <a:srgbClr val="000000">
                      <a:alpha val="43137"/>
                    </a:srgbClr>
                  </a:outerShdw>
                </a:effectLst>
                <a:latin typeface="Arial" charset="0"/>
                <a:ea typeface="ヒラギノ角ゴ Pro W3" pitchFamily="16" charset="-128"/>
                <a:cs typeface="Arial" charset="0"/>
              </a:rPr>
              <a:t>Formule capsule </a:t>
            </a:r>
          </a:p>
          <a:p>
            <a:pPr marL="0" indent="0">
              <a:spcAft>
                <a:spcPct val="0"/>
              </a:spcAft>
              <a:buFont typeface="Arial" charset="0"/>
              <a:buNone/>
              <a:defRPr/>
            </a:pPr>
            <a:endParaRPr lang="fr-CA" b="1" dirty="0">
              <a:solidFill>
                <a:srgbClr val="595959"/>
              </a:solidFill>
              <a:latin typeface="Arial" charset="0"/>
              <a:ea typeface="ヒラギノ角ゴ Pro W3" pitchFamily="16" charset="-128"/>
              <a:cs typeface="Arial" charset="0"/>
            </a:endParaRPr>
          </a:p>
        </p:txBody>
      </p:sp>
      <p:pic>
        <p:nvPicPr>
          <p:cNvPr id="33795" name="Picture 5" descr="BNQ 21000_CMYK.png"/>
          <p:cNvPicPr>
            <a:picLocks noChangeAspect="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5413375" y="533400"/>
            <a:ext cx="3425825"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oneTexte 3"/>
          <p:cNvSpPr txBox="1"/>
          <p:nvPr/>
        </p:nvSpPr>
        <p:spPr>
          <a:xfrm>
            <a:off x="467544" y="6309320"/>
            <a:ext cx="1981200" cy="246063"/>
          </a:xfrm>
          <a:prstGeom prst="rect">
            <a:avLst/>
          </a:prstGeom>
          <a:noFill/>
        </p:spPr>
        <p:txBody>
          <a:bodyPr>
            <a:spAutoFit/>
          </a:bodyPr>
          <a:ls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fr-CA" sz="1000" i="1" dirty="0">
                <a:solidFill>
                  <a:schemeClr val="bg1">
                    <a:lumMod val="75000"/>
                  </a:schemeClr>
                </a:solidFill>
              </a:rPr>
              <a:t>Mise à jour : 2012-11-19</a:t>
            </a:r>
          </a:p>
        </p:txBody>
      </p:sp>
    </p:spTree>
    <p:extLst>
      <p:ext uri="{BB962C8B-B14F-4D97-AF65-F5344CB8AC3E}">
        <p14:creationId xmlns:p14="http://schemas.microsoft.com/office/powerpoint/2010/main" val="23521731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re 1"/>
          <p:cNvSpPr>
            <a:spLocks noGrp="1"/>
          </p:cNvSpPr>
          <p:nvPr>
            <p:ph type="title"/>
            <p:custDataLst>
              <p:tags r:id="rId1"/>
            </p:custDataLst>
          </p:nvPr>
        </p:nvSpPr>
        <p:spPr bwMode="auto">
          <a:xfrm>
            <a:off x="381000" y="214313"/>
            <a:ext cx="8334375" cy="796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898525">
              <a:tabLst>
                <a:tab pos="898525" algn="l"/>
              </a:tabLst>
            </a:pPr>
            <a:r>
              <a:rPr lang="fr-CA" sz="3200" dirty="0" smtClean="0">
                <a:latin typeface="Arial" charset="0"/>
                <a:ea typeface="ヒラギノ角ゴ Pro W3" pitchFamily="16" charset="-128"/>
                <a:cs typeface="Arial" charset="0"/>
              </a:rPr>
              <a:t>Objectifs de l’atelier</a:t>
            </a:r>
          </a:p>
        </p:txBody>
      </p:sp>
      <p:sp>
        <p:nvSpPr>
          <p:cNvPr id="3" name="Espace réservé du texte 2"/>
          <p:cNvSpPr>
            <a:spLocks noGrp="1"/>
          </p:cNvSpPr>
          <p:nvPr>
            <p:ph type="body" sz="quarter" idx="15"/>
            <p:custDataLst>
              <p:tags r:id="rId2"/>
            </p:custDataLst>
          </p:nvPr>
        </p:nvSpPr>
        <p:spPr>
          <a:xfrm>
            <a:off x="457200" y="1571625"/>
            <a:ext cx="8382000" cy="3762375"/>
          </a:xfrm>
        </p:spPr>
        <p:txBody>
          <a:bodyPr>
            <a:normAutofit/>
          </a:bodyPr>
          <a:lstStyle/>
          <a:p>
            <a:pPr>
              <a:buFont typeface="Arial" pitchFamily="34" charset="0"/>
              <a:buChar char="•"/>
              <a:defRPr/>
            </a:pPr>
            <a:r>
              <a:rPr lang="fr-CA" dirty="0" smtClean="0">
                <a:solidFill>
                  <a:schemeClr val="tx1">
                    <a:lumMod val="50000"/>
                    <a:lumOff val="50000"/>
                  </a:schemeClr>
                </a:solidFill>
              </a:rPr>
              <a:t>Intégrer </a:t>
            </a:r>
            <a:r>
              <a:rPr lang="fr-CA" dirty="0">
                <a:solidFill>
                  <a:schemeClr val="tx1">
                    <a:lumMod val="50000"/>
                    <a:lumOff val="50000"/>
                  </a:schemeClr>
                </a:solidFill>
              </a:rPr>
              <a:t>l</a:t>
            </a:r>
            <a:r>
              <a:rPr lang="fr-CA" dirty="0" smtClean="0">
                <a:solidFill>
                  <a:schemeClr val="tx1">
                    <a:lumMod val="50000"/>
                    <a:lumOff val="50000"/>
                  </a:schemeClr>
                </a:solidFill>
              </a:rPr>
              <a:t>es notions de développement durable</a:t>
            </a:r>
          </a:p>
          <a:p>
            <a:pPr>
              <a:buFont typeface="Arial" pitchFamily="34" charset="0"/>
              <a:buChar char="•"/>
              <a:defRPr/>
            </a:pPr>
            <a:r>
              <a:rPr lang="fr-CA" dirty="0">
                <a:solidFill>
                  <a:schemeClr val="tx1">
                    <a:lumMod val="50000"/>
                    <a:lumOff val="50000"/>
                  </a:schemeClr>
                </a:solidFill>
              </a:rPr>
              <a:t>S</a:t>
            </a:r>
            <a:r>
              <a:rPr lang="fr-CA" dirty="0" smtClean="0">
                <a:solidFill>
                  <a:schemeClr val="tx1">
                    <a:lumMod val="50000"/>
                    <a:lumOff val="50000"/>
                  </a:schemeClr>
                </a:solidFill>
              </a:rPr>
              <a:t>aisir son application</a:t>
            </a:r>
          </a:p>
          <a:p>
            <a:pPr>
              <a:buFont typeface="Arial" pitchFamily="34" charset="0"/>
              <a:buChar char="•"/>
              <a:defRPr/>
            </a:pPr>
            <a:r>
              <a:rPr lang="fr-CA" dirty="0" smtClean="0">
                <a:solidFill>
                  <a:schemeClr val="tx1">
                    <a:lumMod val="50000"/>
                    <a:lumOff val="50000"/>
                  </a:schemeClr>
                </a:solidFill>
              </a:rPr>
              <a:t>Favoriser la participation</a:t>
            </a:r>
          </a:p>
          <a:p>
            <a:pPr>
              <a:buFont typeface="Arial" pitchFamily="34" charset="0"/>
              <a:buChar char="•"/>
              <a:defRPr/>
            </a:pPr>
            <a:r>
              <a:rPr lang="fr-CA" dirty="0" smtClean="0">
                <a:solidFill>
                  <a:schemeClr val="tx1">
                    <a:lumMod val="50000"/>
                    <a:lumOff val="50000"/>
                  </a:schemeClr>
                </a:solidFill>
              </a:rPr>
              <a:t>Comprendre l’intérêt pour</a:t>
            </a:r>
          </a:p>
          <a:p>
            <a:pPr lvl="1">
              <a:buFont typeface="Arial" pitchFamily="34" charset="0"/>
              <a:buChar char="•"/>
              <a:defRPr/>
            </a:pPr>
            <a:r>
              <a:rPr lang="fr-CA" dirty="0" smtClean="0">
                <a:solidFill>
                  <a:schemeClr val="tx1">
                    <a:lumMod val="50000"/>
                    <a:lumOff val="50000"/>
                  </a:schemeClr>
                </a:solidFill>
              </a:rPr>
              <a:t>le citoyen </a:t>
            </a:r>
          </a:p>
          <a:p>
            <a:pPr lvl="1">
              <a:buFont typeface="Arial" pitchFamily="34" charset="0"/>
              <a:buChar char="•"/>
              <a:defRPr/>
            </a:pPr>
            <a:r>
              <a:rPr lang="fr-CA" dirty="0" smtClean="0">
                <a:solidFill>
                  <a:schemeClr val="tx1">
                    <a:lumMod val="50000"/>
                    <a:lumOff val="50000"/>
                  </a:schemeClr>
                </a:solidFill>
              </a:rPr>
              <a:t>l’employé </a:t>
            </a:r>
          </a:p>
          <a:p>
            <a:pPr lvl="1">
              <a:buFont typeface="Arial" pitchFamily="34" charset="0"/>
              <a:buChar char="•"/>
              <a:defRPr/>
            </a:pPr>
            <a:r>
              <a:rPr lang="fr-CA" dirty="0" smtClean="0">
                <a:solidFill>
                  <a:schemeClr val="tx1">
                    <a:lumMod val="50000"/>
                    <a:lumOff val="50000"/>
                  </a:schemeClr>
                </a:solidFill>
              </a:rPr>
              <a:t>l’organisation</a:t>
            </a:r>
            <a:endParaRPr lang="fr-CA" dirty="0">
              <a:solidFill>
                <a:schemeClr val="tx1">
                  <a:lumMod val="50000"/>
                  <a:lumOff val="50000"/>
                </a:schemeClr>
              </a:solidFill>
            </a:endParaRPr>
          </a:p>
        </p:txBody>
      </p:sp>
    </p:spTree>
    <p:extLst>
      <p:ext uri="{BB962C8B-B14F-4D97-AF65-F5344CB8AC3E}">
        <p14:creationId xmlns:p14="http://schemas.microsoft.com/office/powerpoint/2010/main" val="37276304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p:cNvSpPr>
            <a:spLocks noGrp="1"/>
          </p:cNvSpPr>
          <p:nvPr>
            <p:ph type="body" sz="quarter" idx="11"/>
            <p:custDataLst>
              <p:tags r:id="rId1"/>
            </p:custDataLst>
          </p:nvPr>
        </p:nvSpPr>
        <p:spPr/>
        <p:txBody>
          <a:bodyPr/>
          <a:lstStyle/>
          <a:p>
            <a:pPr algn="ctr"/>
            <a:r>
              <a:rPr lang="fr-CA" u="sng" dirty="0" smtClean="0">
                <a:solidFill>
                  <a:schemeClr val="tx1">
                    <a:lumMod val="50000"/>
                    <a:lumOff val="50000"/>
                  </a:schemeClr>
                </a:solidFill>
              </a:rPr>
              <a:t>CAPSULE 3</a:t>
            </a:r>
          </a:p>
          <a:p>
            <a:pPr algn="ctr"/>
            <a:r>
              <a:rPr lang="fr-CA" dirty="0" smtClean="0">
                <a:solidFill>
                  <a:schemeClr val="tx1">
                    <a:lumMod val="50000"/>
                    <a:lumOff val="50000"/>
                  </a:schemeClr>
                </a:solidFill>
              </a:rPr>
              <a:t>Quel espace est-ce que </a:t>
            </a:r>
          </a:p>
          <a:p>
            <a:pPr algn="ctr"/>
            <a:r>
              <a:rPr lang="fr-CA" dirty="0" smtClean="0">
                <a:solidFill>
                  <a:schemeClr val="tx1">
                    <a:lumMod val="50000"/>
                    <a:lumOff val="50000"/>
                  </a:schemeClr>
                </a:solidFill>
              </a:rPr>
              <a:t>j’utilise sur la planète?</a:t>
            </a:r>
          </a:p>
          <a:p>
            <a:pPr algn="ctr"/>
            <a:r>
              <a:rPr lang="fr-CA" dirty="0" smtClean="0">
                <a:solidFill>
                  <a:schemeClr val="tx1">
                    <a:lumMod val="50000"/>
                    <a:lumOff val="50000"/>
                  </a:schemeClr>
                </a:solidFill>
              </a:rPr>
              <a:t>(20 minutes)</a:t>
            </a:r>
            <a:endParaRPr lang="fr-CA" dirty="0">
              <a:solidFill>
                <a:schemeClr val="tx1">
                  <a:lumMod val="50000"/>
                  <a:lumOff val="50000"/>
                </a:schemeClr>
              </a:solidFill>
            </a:endParaRPr>
          </a:p>
        </p:txBody>
      </p:sp>
    </p:spTree>
    <p:extLst>
      <p:ext uri="{BB962C8B-B14F-4D97-AF65-F5344CB8AC3E}">
        <p14:creationId xmlns:p14="http://schemas.microsoft.com/office/powerpoint/2010/main" val="14598628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i.dailymail.co.uk/i/pix/2012/08/25/article-2193378-14AF7561000005DC-431_964x613.jpg"/>
          <p:cNvPicPr>
            <a:picLocks noChangeAspect="1" noChangeArrowheads="1"/>
          </p:cNvPicPr>
          <p:nvPr>
            <p:custDataLst>
              <p:tags r:id="rId1"/>
            </p:custDataLst>
          </p:nvPr>
        </p:nvPicPr>
        <p:blipFill>
          <a:blip r:embed="rId5">
            <a:extLst>
              <a:ext uri="{28A0092B-C50C-407E-A947-70E740481C1C}">
                <a14:useLocalDpi xmlns:a14="http://schemas.microsoft.com/office/drawing/2010/main" val="0"/>
              </a:ext>
            </a:extLst>
          </a:blip>
          <a:srcRect/>
          <a:stretch>
            <a:fillRect/>
          </a:stretch>
        </p:blipFill>
        <p:spPr bwMode="auto">
          <a:xfrm>
            <a:off x="0" y="0"/>
            <a:ext cx="10784847"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Espace réservé du texte 2"/>
          <p:cNvSpPr>
            <a:spLocks noGrp="1"/>
          </p:cNvSpPr>
          <p:nvPr>
            <p:ph type="body" sz="quarter" idx="4294967295"/>
            <p:custDataLst>
              <p:tags r:id="rId2"/>
            </p:custDataLst>
          </p:nvPr>
        </p:nvSpPr>
        <p:spPr>
          <a:xfrm>
            <a:off x="0" y="-76200"/>
            <a:ext cx="5867400" cy="4495800"/>
          </a:xfrm>
          <a:prstGeom prst="rect">
            <a:avLst/>
          </a:prstGeom>
          <a:solidFill>
            <a:srgbClr val="000000">
              <a:alpha val="27059"/>
            </a:srgbClr>
          </a:solidFill>
        </p:spPr>
        <p:style>
          <a:lnRef idx="1">
            <a:schemeClr val="dk1"/>
          </a:lnRef>
          <a:fillRef idx="2">
            <a:schemeClr val="dk1"/>
          </a:fillRef>
          <a:effectRef idx="1">
            <a:schemeClr val="dk1"/>
          </a:effectRef>
          <a:fontRef idx="minor">
            <a:schemeClr val="dk1"/>
          </a:fontRef>
        </p:style>
        <p:txBody>
          <a:bodyPr>
            <a:normAutofit/>
          </a:bodyPr>
          <a:lstStyle/>
          <a:p>
            <a:pPr marL="0" indent="0" algn="ctr">
              <a:buNone/>
            </a:pPr>
            <a:r>
              <a:rPr lang="fr-CA" dirty="0" smtClean="0">
                <a:solidFill>
                  <a:schemeClr val="bg1"/>
                </a:solidFill>
                <a:latin typeface="Arial" pitchFamily="34" charset="0"/>
                <a:cs typeface="Arial" pitchFamily="34" charset="0"/>
              </a:rPr>
              <a:t>Imaginez un instant que </a:t>
            </a:r>
            <a:r>
              <a:rPr lang="fr-CA" dirty="0">
                <a:solidFill>
                  <a:schemeClr val="bg1"/>
                </a:solidFill>
                <a:latin typeface="Arial" pitchFamily="34" charset="0"/>
                <a:cs typeface="Arial" pitchFamily="34" charset="0"/>
              </a:rPr>
              <a:t>vous êtes </a:t>
            </a:r>
            <a:r>
              <a:rPr lang="fr-CA" dirty="0" smtClean="0">
                <a:solidFill>
                  <a:schemeClr val="bg1"/>
                </a:solidFill>
                <a:latin typeface="Arial" pitchFamily="34" charset="0"/>
                <a:cs typeface="Arial" pitchFamily="34" charset="0"/>
              </a:rPr>
              <a:t>isolé </a:t>
            </a:r>
            <a:r>
              <a:rPr lang="fr-CA" dirty="0">
                <a:solidFill>
                  <a:schemeClr val="bg1"/>
                </a:solidFill>
                <a:latin typeface="Arial" pitchFamily="34" charset="0"/>
                <a:cs typeface="Arial" pitchFamily="34" charset="0"/>
              </a:rPr>
              <a:t>sur une île </a:t>
            </a:r>
            <a:r>
              <a:rPr lang="fr-CA" dirty="0" smtClean="0">
                <a:solidFill>
                  <a:schemeClr val="bg1"/>
                </a:solidFill>
                <a:latin typeface="Arial" pitchFamily="34" charset="0"/>
                <a:cs typeface="Arial" pitchFamily="34" charset="0"/>
              </a:rPr>
              <a:t>déserte</a:t>
            </a:r>
          </a:p>
          <a:p>
            <a:pPr marL="0" indent="0">
              <a:buNone/>
            </a:pPr>
            <a:endParaRPr lang="fr-CA" sz="2400" dirty="0">
              <a:solidFill>
                <a:schemeClr val="bg1"/>
              </a:solidFill>
              <a:latin typeface="Arial" pitchFamily="34" charset="0"/>
              <a:cs typeface="Arial" pitchFamily="34" charset="0"/>
            </a:endParaRPr>
          </a:p>
          <a:p>
            <a:pPr marL="0" indent="0">
              <a:buNone/>
            </a:pPr>
            <a:r>
              <a:rPr lang="fr-CA" sz="2400" dirty="0">
                <a:solidFill>
                  <a:schemeClr val="bg1"/>
                </a:solidFill>
                <a:latin typeface="Arial" pitchFamily="34" charset="0"/>
                <a:cs typeface="Arial" pitchFamily="34" charset="0"/>
              </a:rPr>
              <a:t>Q</a:t>
            </a:r>
            <a:r>
              <a:rPr lang="fr-CA" sz="2400" dirty="0" smtClean="0">
                <a:solidFill>
                  <a:schemeClr val="bg1"/>
                </a:solidFill>
                <a:latin typeface="Arial" pitchFamily="34" charset="0"/>
                <a:cs typeface="Arial" pitchFamily="34" charset="0"/>
              </a:rPr>
              <a:t>uelle </a:t>
            </a:r>
            <a:r>
              <a:rPr lang="fr-CA" sz="2400" dirty="0">
                <a:solidFill>
                  <a:schemeClr val="bg1"/>
                </a:solidFill>
                <a:latin typeface="Arial" pitchFamily="34" charset="0"/>
                <a:cs typeface="Arial" pitchFamily="34" charset="0"/>
              </a:rPr>
              <a:t>devrait être la taille de votre île (terre, </a:t>
            </a:r>
            <a:r>
              <a:rPr lang="fr-CA" sz="2400" dirty="0" smtClean="0">
                <a:solidFill>
                  <a:schemeClr val="bg1"/>
                </a:solidFill>
                <a:latin typeface="Arial" pitchFamily="34" charset="0"/>
                <a:cs typeface="Arial" pitchFamily="34" charset="0"/>
              </a:rPr>
              <a:t>lagon et mer) </a:t>
            </a:r>
            <a:r>
              <a:rPr lang="fr-CA" sz="2400" dirty="0">
                <a:solidFill>
                  <a:schemeClr val="bg1"/>
                </a:solidFill>
                <a:latin typeface="Arial" pitchFamily="34" charset="0"/>
                <a:cs typeface="Arial" pitchFamily="34" charset="0"/>
              </a:rPr>
              <a:t>pour </a:t>
            </a:r>
            <a:r>
              <a:rPr lang="fr-CA" sz="2400" b="1" dirty="0">
                <a:solidFill>
                  <a:schemeClr val="bg1"/>
                </a:solidFill>
                <a:latin typeface="Arial" pitchFamily="34" charset="0"/>
                <a:cs typeface="Arial" pitchFamily="34" charset="0"/>
              </a:rPr>
              <a:t>vous permettre </a:t>
            </a:r>
            <a:r>
              <a:rPr lang="fr-CA" sz="2400" b="1" dirty="0" smtClean="0">
                <a:solidFill>
                  <a:schemeClr val="bg1"/>
                </a:solidFill>
                <a:latin typeface="Arial" pitchFamily="34" charset="0"/>
                <a:cs typeface="Arial" pitchFamily="34" charset="0"/>
              </a:rPr>
              <a:t>d’être autosuffisant de manière </a:t>
            </a:r>
            <a:r>
              <a:rPr lang="fr-CA" sz="2400" b="1" dirty="0">
                <a:solidFill>
                  <a:schemeClr val="bg1"/>
                </a:solidFill>
                <a:latin typeface="Arial" pitchFamily="34" charset="0"/>
                <a:cs typeface="Arial" pitchFamily="34" charset="0"/>
              </a:rPr>
              <a:t>durable</a:t>
            </a:r>
            <a:r>
              <a:rPr lang="fr-CA" sz="2400" dirty="0">
                <a:solidFill>
                  <a:schemeClr val="bg1"/>
                </a:solidFill>
                <a:latin typeface="Arial" pitchFamily="34" charset="0"/>
                <a:cs typeface="Arial" pitchFamily="34" charset="0"/>
              </a:rPr>
              <a:t> </a:t>
            </a:r>
            <a:r>
              <a:rPr lang="fr-CA" sz="2400" dirty="0" smtClean="0">
                <a:solidFill>
                  <a:schemeClr val="bg1"/>
                </a:solidFill>
                <a:latin typeface="Arial" pitchFamily="34" charset="0"/>
                <a:cs typeface="Arial" pitchFamily="34" charset="0"/>
              </a:rPr>
              <a:t>et de répondre </a:t>
            </a:r>
            <a:r>
              <a:rPr lang="fr-CA" sz="2400" dirty="0">
                <a:solidFill>
                  <a:schemeClr val="bg1"/>
                </a:solidFill>
                <a:latin typeface="Arial" pitchFamily="34" charset="0"/>
                <a:cs typeface="Arial" pitchFamily="34" charset="0"/>
              </a:rPr>
              <a:t>à vos besoins en nourriture, </a:t>
            </a:r>
            <a:r>
              <a:rPr lang="fr-CA" sz="2400" dirty="0" smtClean="0">
                <a:solidFill>
                  <a:schemeClr val="bg1"/>
                </a:solidFill>
                <a:latin typeface="Arial" pitchFamily="34" charset="0"/>
                <a:cs typeface="Arial" pitchFamily="34" charset="0"/>
              </a:rPr>
              <a:t>en chauffage</a:t>
            </a:r>
            <a:r>
              <a:rPr lang="fr-CA" sz="2400" dirty="0">
                <a:solidFill>
                  <a:schemeClr val="bg1"/>
                </a:solidFill>
                <a:latin typeface="Arial" pitchFamily="34" charset="0"/>
                <a:cs typeface="Arial" pitchFamily="34" charset="0"/>
              </a:rPr>
              <a:t>, </a:t>
            </a:r>
            <a:r>
              <a:rPr lang="fr-CA" sz="2400" dirty="0" smtClean="0">
                <a:solidFill>
                  <a:schemeClr val="bg1"/>
                </a:solidFill>
                <a:latin typeface="Arial" pitchFamily="34" charset="0"/>
                <a:cs typeface="Arial" pitchFamily="34" charset="0"/>
              </a:rPr>
              <a:t>en matériaux </a:t>
            </a:r>
            <a:r>
              <a:rPr lang="fr-CA" sz="2400" dirty="0">
                <a:solidFill>
                  <a:schemeClr val="bg1"/>
                </a:solidFill>
                <a:latin typeface="Arial" pitchFamily="34" charset="0"/>
                <a:cs typeface="Arial" pitchFamily="34" charset="0"/>
              </a:rPr>
              <a:t>de construction, </a:t>
            </a:r>
            <a:r>
              <a:rPr lang="fr-CA" sz="2400" dirty="0" smtClean="0">
                <a:solidFill>
                  <a:schemeClr val="bg1"/>
                </a:solidFill>
                <a:latin typeface="Arial" pitchFamily="34" charset="0"/>
                <a:cs typeface="Arial" pitchFamily="34" charset="0"/>
              </a:rPr>
              <a:t>en air </a:t>
            </a:r>
            <a:r>
              <a:rPr lang="fr-CA" sz="2400" dirty="0">
                <a:solidFill>
                  <a:schemeClr val="bg1"/>
                </a:solidFill>
                <a:latin typeface="Arial" pitchFamily="34" charset="0"/>
                <a:cs typeface="Arial" pitchFamily="34" charset="0"/>
              </a:rPr>
              <a:t>pur, </a:t>
            </a:r>
            <a:r>
              <a:rPr lang="fr-CA" sz="2400" dirty="0" smtClean="0">
                <a:solidFill>
                  <a:schemeClr val="bg1"/>
                </a:solidFill>
                <a:latin typeface="Arial" pitchFamily="34" charset="0"/>
                <a:cs typeface="Arial" pitchFamily="34" charset="0"/>
              </a:rPr>
              <a:t>en eau potable et en absorption </a:t>
            </a:r>
            <a:r>
              <a:rPr lang="fr-CA" sz="2400" dirty="0">
                <a:solidFill>
                  <a:schemeClr val="bg1"/>
                </a:solidFill>
                <a:latin typeface="Arial" pitchFamily="34" charset="0"/>
                <a:cs typeface="Arial" pitchFamily="34" charset="0"/>
              </a:rPr>
              <a:t>de déchets ? </a:t>
            </a:r>
          </a:p>
          <a:p>
            <a:endParaRPr lang="fr-CA" sz="2800"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13112666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Titre 35"/>
          <p:cNvSpPr>
            <a:spLocks noGrp="1"/>
          </p:cNvSpPr>
          <p:nvPr>
            <p:ph type="title" idx="4294967295"/>
            <p:custDataLst>
              <p:tags r:id="rId1"/>
            </p:custDataLst>
          </p:nvPr>
        </p:nvSpPr>
        <p:spPr bwMode="auto">
          <a:xfrm>
            <a:off x="467544" y="189998"/>
            <a:ext cx="8015288" cy="796925"/>
          </a:xfrm>
          <a:prstGeom prst="rect">
            <a:avLst/>
          </a:prstGeo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defTabSz="898525">
              <a:tabLst>
                <a:tab pos="898525" algn="l"/>
              </a:tabLst>
            </a:pPr>
            <a:r>
              <a:rPr lang="fr-CA" sz="3600" b="1" dirty="0" smtClean="0">
                <a:solidFill>
                  <a:srgbClr val="008000"/>
                </a:solidFill>
                <a:latin typeface="Arial" pitchFamily="34" charset="0"/>
                <a:ea typeface="ヒラギノ角ゴ Pro W3" pitchFamily="16" charset="-128"/>
                <a:cs typeface="Arial" pitchFamily="34" charset="0"/>
              </a:rPr>
              <a:t> </a:t>
            </a:r>
            <a:r>
              <a:rPr lang="fr-CA" sz="3600" b="1" dirty="0" smtClean="0">
                <a:solidFill>
                  <a:srgbClr val="F68222"/>
                </a:solidFill>
                <a:latin typeface="Arial" pitchFamily="34" charset="0"/>
                <a:ea typeface="ヒラギノ角ゴ Pro W3" pitchFamily="16" charset="-128"/>
                <a:cs typeface="Arial" pitchFamily="34" charset="0"/>
              </a:rPr>
              <a:t>Déficit écologique</a:t>
            </a:r>
            <a:r>
              <a:rPr lang="fr-CA" sz="2400" b="1" dirty="0" smtClean="0">
                <a:solidFill>
                  <a:srgbClr val="00B050"/>
                </a:solidFill>
                <a:latin typeface="Arial" pitchFamily="34" charset="0"/>
                <a:ea typeface="ヒラギノ角ゴ Pro W3" pitchFamily="16" charset="-128"/>
                <a:cs typeface="Arial" pitchFamily="34" charset="0"/>
              </a:rPr>
              <a:t/>
            </a:r>
            <a:br>
              <a:rPr lang="fr-CA" sz="2400" b="1" dirty="0" smtClean="0">
                <a:solidFill>
                  <a:srgbClr val="00B050"/>
                </a:solidFill>
                <a:latin typeface="Arial" pitchFamily="34" charset="0"/>
                <a:ea typeface="ヒラギノ角ゴ Pro W3" pitchFamily="16" charset="-128"/>
                <a:cs typeface="Arial" pitchFamily="34" charset="0"/>
              </a:rPr>
            </a:br>
            <a:endParaRPr lang="fr-CA" sz="2400" b="1" dirty="0" smtClean="0">
              <a:solidFill>
                <a:srgbClr val="00B050"/>
              </a:solidFill>
              <a:latin typeface="Arial" pitchFamily="34" charset="0"/>
              <a:ea typeface="ヒラギノ角ゴ Pro W3" pitchFamily="16" charset="-128"/>
              <a:cs typeface="Arial" pitchFamily="34" charset="0"/>
            </a:endParaRPr>
          </a:p>
        </p:txBody>
      </p:sp>
      <p:grpSp>
        <p:nvGrpSpPr>
          <p:cNvPr id="2" name="Group 26"/>
          <p:cNvGrpSpPr>
            <a:grpSpLocks/>
          </p:cNvGrpSpPr>
          <p:nvPr>
            <p:custDataLst>
              <p:tags r:id="rId2"/>
            </p:custDataLst>
          </p:nvPr>
        </p:nvGrpSpPr>
        <p:grpSpPr bwMode="auto">
          <a:xfrm>
            <a:off x="684211" y="1037449"/>
            <a:ext cx="7992243" cy="5040461"/>
            <a:chOff x="431" y="890"/>
            <a:chExt cx="4944" cy="2994"/>
          </a:xfrm>
        </p:grpSpPr>
        <p:sp>
          <p:nvSpPr>
            <p:cNvPr id="130063" name="Rectangle 27"/>
            <p:cNvSpPr>
              <a:spLocks noChangeArrowheads="1"/>
            </p:cNvSpPr>
            <p:nvPr/>
          </p:nvSpPr>
          <p:spPr bwMode="auto">
            <a:xfrm>
              <a:off x="431" y="890"/>
              <a:ext cx="4944" cy="2994"/>
            </a:xfrm>
            <a:prstGeom prst="rect">
              <a:avLst/>
            </a:prstGeom>
            <a:solidFill>
              <a:schemeClr val="bg1"/>
            </a:solidFill>
            <a:ln w="9525">
              <a:solidFill>
                <a:schemeClr val="tx1"/>
              </a:solidFill>
              <a:miter lim="800000"/>
              <a:headEnd/>
              <a:tailEnd/>
            </a:ln>
          </p:spPr>
          <p:txBody>
            <a:bodyPr wrap="none" anchor="ctr"/>
            <a:lstStyle/>
            <a:p>
              <a:endParaRPr lang="fr-CA"/>
            </a:p>
          </p:txBody>
        </p:sp>
        <p:grpSp>
          <p:nvGrpSpPr>
            <p:cNvPr id="3" name="Group 28"/>
            <p:cNvGrpSpPr>
              <a:grpSpLocks/>
            </p:cNvGrpSpPr>
            <p:nvPr/>
          </p:nvGrpSpPr>
          <p:grpSpPr bwMode="auto">
            <a:xfrm>
              <a:off x="521" y="981"/>
              <a:ext cx="1588" cy="2812"/>
              <a:chOff x="521" y="981"/>
              <a:chExt cx="1588" cy="2812"/>
            </a:xfrm>
          </p:grpSpPr>
          <p:sp>
            <p:nvSpPr>
              <p:cNvPr id="130065" name="Line 29"/>
              <p:cNvSpPr>
                <a:spLocks noChangeShapeType="1"/>
              </p:cNvSpPr>
              <p:nvPr/>
            </p:nvSpPr>
            <p:spPr bwMode="auto">
              <a:xfrm flipH="1" flipV="1">
                <a:off x="884" y="1207"/>
                <a:ext cx="87" cy="0"/>
              </a:xfrm>
              <a:prstGeom prst="line">
                <a:avLst/>
              </a:prstGeom>
              <a:noFill/>
              <a:ln w="34925">
                <a:solidFill>
                  <a:schemeClr val="tx1"/>
                </a:solidFill>
                <a:round/>
                <a:headEnd/>
                <a:tailEnd/>
              </a:ln>
            </p:spPr>
            <p:txBody>
              <a:bodyPr/>
              <a:lstStyle/>
              <a:p>
                <a:endParaRPr lang="fr-CA"/>
              </a:p>
            </p:txBody>
          </p:sp>
          <p:sp>
            <p:nvSpPr>
              <p:cNvPr id="130066" name="Line 30"/>
              <p:cNvSpPr>
                <a:spLocks noChangeShapeType="1"/>
              </p:cNvSpPr>
              <p:nvPr/>
            </p:nvSpPr>
            <p:spPr bwMode="auto">
              <a:xfrm flipH="1" flipV="1">
                <a:off x="884" y="1616"/>
                <a:ext cx="87" cy="0"/>
              </a:xfrm>
              <a:prstGeom prst="line">
                <a:avLst/>
              </a:prstGeom>
              <a:noFill/>
              <a:ln w="34925">
                <a:solidFill>
                  <a:schemeClr val="tx1"/>
                </a:solidFill>
                <a:round/>
                <a:headEnd/>
                <a:tailEnd/>
              </a:ln>
            </p:spPr>
            <p:txBody>
              <a:bodyPr/>
              <a:lstStyle/>
              <a:p>
                <a:endParaRPr lang="fr-CA"/>
              </a:p>
            </p:txBody>
          </p:sp>
          <p:sp>
            <p:nvSpPr>
              <p:cNvPr id="130067" name="Line 31"/>
              <p:cNvSpPr>
                <a:spLocks noChangeShapeType="1"/>
              </p:cNvSpPr>
              <p:nvPr/>
            </p:nvSpPr>
            <p:spPr bwMode="auto">
              <a:xfrm flipH="1" flipV="1">
                <a:off x="884" y="2115"/>
                <a:ext cx="87" cy="0"/>
              </a:xfrm>
              <a:prstGeom prst="line">
                <a:avLst/>
              </a:prstGeom>
              <a:noFill/>
              <a:ln w="34925">
                <a:solidFill>
                  <a:schemeClr val="tx1"/>
                </a:solidFill>
                <a:round/>
                <a:headEnd/>
                <a:tailEnd/>
              </a:ln>
            </p:spPr>
            <p:txBody>
              <a:bodyPr/>
              <a:lstStyle/>
              <a:p>
                <a:endParaRPr lang="fr-CA"/>
              </a:p>
            </p:txBody>
          </p:sp>
          <p:sp>
            <p:nvSpPr>
              <p:cNvPr id="130068" name="Line 32"/>
              <p:cNvSpPr>
                <a:spLocks noChangeShapeType="1"/>
              </p:cNvSpPr>
              <p:nvPr/>
            </p:nvSpPr>
            <p:spPr bwMode="auto">
              <a:xfrm flipH="1" flipV="1">
                <a:off x="884" y="3067"/>
                <a:ext cx="87" cy="0"/>
              </a:xfrm>
              <a:prstGeom prst="line">
                <a:avLst/>
              </a:prstGeom>
              <a:noFill/>
              <a:ln w="34925">
                <a:solidFill>
                  <a:schemeClr val="tx1"/>
                </a:solidFill>
                <a:round/>
                <a:headEnd/>
                <a:tailEnd/>
              </a:ln>
            </p:spPr>
            <p:txBody>
              <a:bodyPr/>
              <a:lstStyle/>
              <a:p>
                <a:endParaRPr lang="fr-CA"/>
              </a:p>
            </p:txBody>
          </p:sp>
          <p:sp>
            <p:nvSpPr>
              <p:cNvPr id="130069" name="Line 33"/>
              <p:cNvSpPr>
                <a:spLocks noChangeShapeType="1"/>
              </p:cNvSpPr>
              <p:nvPr/>
            </p:nvSpPr>
            <p:spPr bwMode="auto">
              <a:xfrm flipH="1" flipV="1">
                <a:off x="884" y="2614"/>
                <a:ext cx="87" cy="0"/>
              </a:xfrm>
              <a:prstGeom prst="line">
                <a:avLst/>
              </a:prstGeom>
              <a:noFill/>
              <a:ln w="34925">
                <a:solidFill>
                  <a:schemeClr val="tx1"/>
                </a:solidFill>
                <a:round/>
                <a:headEnd/>
                <a:tailEnd/>
              </a:ln>
            </p:spPr>
            <p:txBody>
              <a:bodyPr/>
              <a:lstStyle/>
              <a:p>
                <a:endParaRPr lang="fr-CA"/>
              </a:p>
            </p:txBody>
          </p:sp>
          <p:grpSp>
            <p:nvGrpSpPr>
              <p:cNvPr id="4" name="Group 34"/>
              <p:cNvGrpSpPr>
                <a:grpSpLocks/>
              </p:cNvGrpSpPr>
              <p:nvPr/>
            </p:nvGrpSpPr>
            <p:grpSpPr bwMode="auto">
              <a:xfrm>
                <a:off x="521" y="981"/>
                <a:ext cx="1588" cy="2812"/>
                <a:chOff x="521" y="981"/>
                <a:chExt cx="1588" cy="2812"/>
              </a:xfrm>
            </p:grpSpPr>
            <p:sp>
              <p:nvSpPr>
                <p:cNvPr id="130071" name="Rectangle 35"/>
                <p:cNvSpPr>
                  <a:spLocks noChangeArrowheads="1"/>
                </p:cNvSpPr>
                <p:nvPr/>
              </p:nvSpPr>
              <p:spPr bwMode="auto">
                <a:xfrm>
                  <a:off x="521" y="981"/>
                  <a:ext cx="1588" cy="2812"/>
                </a:xfrm>
                <a:prstGeom prst="rect">
                  <a:avLst/>
                </a:prstGeom>
                <a:noFill/>
                <a:ln w="50800">
                  <a:solidFill>
                    <a:schemeClr val="tx1"/>
                  </a:solidFill>
                  <a:miter lim="800000"/>
                  <a:headEnd/>
                  <a:tailEnd/>
                </a:ln>
              </p:spPr>
              <p:txBody>
                <a:bodyPr wrap="none" anchor="ctr"/>
                <a:lstStyle/>
                <a:p>
                  <a:endParaRPr lang="fr-CA"/>
                </a:p>
              </p:txBody>
            </p:sp>
            <p:sp>
              <p:nvSpPr>
                <p:cNvPr id="130072" name="Line 36"/>
                <p:cNvSpPr>
                  <a:spLocks noChangeShapeType="1"/>
                </p:cNvSpPr>
                <p:nvPr/>
              </p:nvSpPr>
              <p:spPr bwMode="auto">
                <a:xfrm flipH="1" flipV="1">
                  <a:off x="975" y="981"/>
                  <a:ext cx="0" cy="2631"/>
                </a:xfrm>
                <a:prstGeom prst="line">
                  <a:avLst/>
                </a:prstGeom>
                <a:noFill/>
                <a:ln w="34925">
                  <a:solidFill>
                    <a:schemeClr val="tx1"/>
                  </a:solidFill>
                  <a:round/>
                  <a:headEnd/>
                  <a:tailEnd type="triangle" w="med" len="med"/>
                </a:ln>
              </p:spPr>
              <p:txBody>
                <a:bodyPr/>
                <a:lstStyle/>
                <a:p>
                  <a:endParaRPr lang="fr-CA"/>
                </a:p>
              </p:txBody>
            </p:sp>
            <p:sp>
              <p:nvSpPr>
                <p:cNvPr id="130073" name="Text Box 37"/>
                <p:cNvSpPr txBox="1">
                  <a:spLocks noChangeArrowheads="1"/>
                </p:cNvSpPr>
                <p:nvPr/>
              </p:nvSpPr>
              <p:spPr bwMode="auto">
                <a:xfrm>
                  <a:off x="672" y="1026"/>
                  <a:ext cx="301" cy="231"/>
                </a:xfrm>
                <a:prstGeom prst="rect">
                  <a:avLst/>
                </a:prstGeom>
                <a:noFill/>
                <a:ln w="9525">
                  <a:noFill/>
                  <a:miter lim="800000"/>
                  <a:headEnd/>
                  <a:tailEnd/>
                </a:ln>
              </p:spPr>
              <p:txBody>
                <a:bodyPr>
                  <a:spAutoFit/>
                </a:bodyPr>
                <a:lstStyle/>
                <a:p>
                  <a:pPr>
                    <a:spcBef>
                      <a:spcPct val="50000"/>
                    </a:spcBef>
                  </a:pPr>
                  <a:r>
                    <a:rPr lang="fr-CA">
                      <a:solidFill>
                        <a:schemeClr val="folHlink"/>
                      </a:solidFill>
                    </a:rPr>
                    <a:t>10</a:t>
                  </a:r>
                </a:p>
              </p:txBody>
            </p:sp>
            <p:sp>
              <p:nvSpPr>
                <p:cNvPr id="130074" name="Text Box 38"/>
                <p:cNvSpPr txBox="1">
                  <a:spLocks noChangeArrowheads="1"/>
                </p:cNvSpPr>
                <p:nvPr/>
              </p:nvSpPr>
              <p:spPr bwMode="auto">
                <a:xfrm>
                  <a:off x="763" y="2886"/>
                  <a:ext cx="173" cy="231"/>
                </a:xfrm>
                <a:prstGeom prst="rect">
                  <a:avLst/>
                </a:prstGeom>
                <a:noFill/>
                <a:ln w="9525">
                  <a:noFill/>
                  <a:miter lim="800000"/>
                  <a:headEnd/>
                  <a:tailEnd/>
                </a:ln>
              </p:spPr>
              <p:txBody>
                <a:bodyPr>
                  <a:spAutoFit/>
                </a:bodyPr>
                <a:lstStyle/>
                <a:p>
                  <a:pPr>
                    <a:spcBef>
                      <a:spcPct val="50000"/>
                    </a:spcBef>
                  </a:pPr>
                  <a:r>
                    <a:rPr lang="fr-CA">
                      <a:solidFill>
                        <a:schemeClr val="folHlink"/>
                      </a:solidFill>
                    </a:rPr>
                    <a:t>2</a:t>
                  </a:r>
                </a:p>
              </p:txBody>
            </p:sp>
            <p:sp>
              <p:nvSpPr>
                <p:cNvPr id="130075" name="Text Box 39"/>
                <p:cNvSpPr txBox="1">
                  <a:spLocks noChangeArrowheads="1"/>
                </p:cNvSpPr>
                <p:nvPr/>
              </p:nvSpPr>
              <p:spPr bwMode="auto">
                <a:xfrm>
                  <a:off x="763" y="2432"/>
                  <a:ext cx="173" cy="231"/>
                </a:xfrm>
                <a:prstGeom prst="rect">
                  <a:avLst/>
                </a:prstGeom>
                <a:noFill/>
                <a:ln w="9525">
                  <a:noFill/>
                  <a:miter lim="800000"/>
                  <a:headEnd/>
                  <a:tailEnd/>
                </a:ln>
              </p:spPr>
              <p:txBody>
                <a:bodyPr>
                  <a:spAutoFit/>
                </a:bodyPr>
                <a:lstStyle/>
                <a:p>
                  <a:pPr>
                    <a:spcBef>
                      <a:spcPct val="50000"/>
                    </a:spcBef>
                  </a:pPr>
                  <a:r>
                    <a:rPr lang="fr-CA">
                      <a:solidFill>
                        <a:schemeClr val="folHlink"/>
                      </a:solidFill>
                    </a:rPr>
                    <a:t>4</a:t>
                  </a:r>
                </a:p>
              </p:txBody>
            </p:sp>
            <p:sp>
              <p:nvSpPr>
                <p:cNvPr id="130076" name="Text Box 40"/>
                <p:cNvSpPr txBox="1">
                  <a:spLocks noChangeArrowheads="1"/>
                </p:cNvSpPr>
                <p:nvPr/>
              </p:nvSpPr>
              <p:spPr bwMode="auto">
                <a:xfrm>
                  <a:off x="763" y="1933"/>
                  <a:ext cx="173" cy="231"/>
                </a:xfrm>
                <a:prstGeom prst="rect">
                  <a:avLst/>
                </a:prstGeom>
                <a:noFill/>
                <a:ln w="9525">
                  <a:noFill/>
                  <a:miter lim="800000"/>
                  <a:headEnd/>
                  <a:tailEnd/>
                </a:ln>
              </p:spPr>
              <p:txBody>
                <a:bodyPr>
                  <a:spAutoFit/>
                </a:bodyPr>
                <a:lstStyle/>
                <a:p>
                  <a:pPr>
                    <a:spcBef>
                      <a:spcPct val="50000"/>
                    </a:spcBef>
                  </a:pPr>
                  <a:r>
                    <a:rPr lang="fr-CA">
                      <a:solidFill>
                        <a:schemeClr val="folHlink"/>
                      </a:solidFill>
                    </a:rPr>
                    <a:t>6</a:t>
                  </a:r>
                </a:p>
              </p:txBody>
            </p:sp>
            <p:sp>
              <p:nvSpPr>
                <p:cNvPr id="130077" name="Text Box 41"/>
                <p:cNvSpPr txBox="1">
                  <a:spLocks noChangeArrowheads="1"/>
                </p:cNvSpPr>
                <p:nvPr/>
              </p:nvSpPr>
              <p:spPr bwMode="auto">
                <a:xfrm>
                  <a:off x="763" y="1434"/>
                  <a:ext cx="173" cy="231"/>
                </a:xfrm>
                <a:prstGeom prst="rect">
                  <a:avLst/>
                </a:prstGeom>
                <a:noFill/>
                <a:ln w="9525">
                  <a:noFill/>
                  <a:miter lim="800000"/>
                  <a:headEnd/>
                  <a:tailEnd/>
                </a:ln>
              </p:spPr>
              <p:txBody>
                <a:bodyPr>
                  <a:spAutoFit/>
                </a:bodyPr>
                <a:lstStyle/>
                <a:p>
                  <a:pPr>
                    <a:spcBef>
                      <a:spcPct val="50000"/>
                    </a:spcBef>
                  </a:pPr>
                  <a:r>
                    <a:rPr lang="fr-CA">
                      <a:solidFill>
                        <a:schemeClr val="folHlink"/>
                      </a:solidFill>
                    </a:rPr>
                    <a:t>8</a:t>
                  </a:r>
                </a:p>
              </p:txBody>
            </p:sp>
            <p:sp>
              <p:nvSpPr>
                <p:cNvPr id="130078" name="Text Box 42"/>
                <p:cNvSpPr txBox="1">
                  <a:spLocks noChangeArrowheads="1"/>
                </p:cNvSpPr>
                <p:nvPr/>
              </p:nvSpPr>
              <p:spPr bwMode="auto">
                <a:xfrm rot="-5400000">
                  <a:off x="-333" y="2122"/>
                  <a:ext cx="1950" cy="212"/>
                </a:xfrm>
                <a:prstGeom prst="rect">
                  <a:avLst/>
                </a:prstGeom>
                <a:noFill/>
                <a:ln w="9525">
                  <a:noFill/>
                  <a:miter lim="800000"/>
                  <a:headEnd/>
                  <a:tailEnd/>
                </a:ln>
              </p:spPr>
              <p:txBody>
                <a:bodyPr>
                  <a:spAutoFit/>
                </a:bodyPr>
                <a:lstStyle/>
                <a:p>
                  <a:pPr algn="ctr">
                    <a:spcBef>
                      <a:spcPct val="50000"/>
                    </a:spcBef>
                  </a:pPr>
                  <a:r>
                    <a:rPr lang="fr-CA" sz="1600" b="1">
                      <a:solidFill>
                        <a:schemeClr val="folHlink"/>
                      </a:solidFill>
                    </a:rPr>
                    <a:t> Hectares globaux </a:t>
                  </a:r>
                </a:p>
              </p:txBody>
            </p:sp>
            <p:pic>
              <p:nvPicPr>
                <p:cNvPr id="130079" name="Picture 43" descr="bille_bleue">
                  <a:hlinkClick r:id="rId14"/>
                </p:cNvPr>
                <p:cNvPicPr>
                  <a:picLocks noChangeAspect="1" noChangeArrowheads="1"/>
                </p:cNvPicPr>
                <p:nvPr/>
              </p:nvPicPr>
              <p:blipFill>
                <a:blip r:embed="rId15" cstate="print"/>
                <a:srcRect/>
                <a:stretch>
                  <a:fillRect/>
                </a:stretch>
              </p:blipFill>
              <p:spPr bwMode="auto">
                <a:xfrm>
                  <a:off x="1202" y="1706"/>
                  <a:ext cx="433" cy="433"/>
                </a:xfrm>
                <a:prstGeom prst="rect">
                  <a:avLst/>
                </a:prstGeom>
                <a:noFill/>
                <a:ln w="9525">
                  <a:noFill/>
                  <a:miter lim="800000"/>
                  <a:headEnd/>
                  <a:tailEnd/>
                </a:ln>
              </p:spPr>
            </p:pic>
            <p:pic>
              <p:nvPicPr>
                <p:cNvPr id="130080" name="Picture 44" descr="bille_bleue">
                  <a:hlinkClick r:id="rId14"/>
                </p:cNvPr>
                <p:cNvPicPr>
                  <a:picLocks noChangeAspect="1" noChangeArrowheads="1"/>
                </p:cNvPicPr>
                <p:nvPr/>
              </p:nvPicPr>
              <p:blipFill>
                <a:blip r:embed="rId15" cstate="print"/>
                <a:srcRect/>
                <a:stretch>
                  <a:fillRect/>
                </a:stretch>
              </p:blipFill>
              <p:spPr bwMode="auto">
                <a:xfrm>
                  <a:off x="1202" y="3067"/>
                  <a:ext cx="433" cy="433"/>
                </a:xfrm>
                <a:prstGeom prst="rect">
                  <a:avLst/>
                </a:prstGeom>
                <a:noFill/>
                <a:ln w="9525">
                  <a:noFill/>
                  <a:miter lim="800000"/>
                  <a:headEnd/>
                  <a:tailEnd/>
                </a:ln>
              </p:spPr>
            </p:pic>
            <p:pic>
              <p:nvPicPr>
                <p:cNvPr id="130081" name="Picture 45" descr="bille_bleue">
                  <a:hlinkClick r:id="rId14"/>
                </p:cNvPr>
                <p:cNvPicPr>
                  <a:picLocks noChangeAspect="1" noChangeArrowheads="1"/>
                </p:cNvPicPr>
                <p:nvPr/>
              </p:nvPicPr>
              <p:blipFill>
                <a:blip r:embed="rId15" cstate="print"/>
                <a:srcRect/>
                <a:stretch>
                  <a:fillRect/>
                </a:stretch>
              </p:blipFill>
              <p:spPr bwMode="auto">
                <a:xfrm>
                  <a:off x="1202" y="2614"/>
                  <a:ext cx="433" cy="433"/>
                </a:xfrm>
                <a:prstGeom prst="rect">
                  <a:avLst/>
                </a:prstGeom>
                <a:noFill/>
                <a:ln w="9525">
                  <a:noFill/>
                  <a:miter lim="800000"/>
                  <a:headEnd/>
                  <a:tailEnd/>
                </a:ln>
              </p:spPr>
            </p:pic>
            <p:sp>
              <p:nvSpPr>
                <p:cNvPr id="130082" name="Line 46"/>
                <p:cNvSpPr>
                  <a:spLocks noChangeShapeType="1"/>
                </p:cNvSpPr>
                <p:nvPr/>
              </p:nvSpPr>
              <p:spPr bwMode="auto">
                <a:xfrm>
                  <a:off x="839" y="3521"/>
                  <a:ext cx="1134" cy="0"/>
                </a:xfrm>
                <a:prstGeom prst="line">
                  <a:avLst/>
                </a:prstGeom>
                <a:noFill/>
                <a:ln w="38100">
                  <a:solidFill>
                    <a:schemeClr val="tx1"/>
                  </a:solidFill>
                  <a:round/>
                  <a:headEnd/>
                  <a:tailEnd/>
                </a:ln>
              </p:spPr>
              <p:txBody>
                <a:bodyPr/>
                <a:lstStyle/>
                <a:p>
                  <a:endParaRPr lang="fr-CA"/>
                </a:p>
              </p:txBody>
            </p:sp>
            <p:pic>
              <p:nvPicPr>
                <p:cNvPr id="130083" name="Picture 47" descr="bille_bleue">
                  <a:hlinkClick r:id="rId14"/>
                </p:cNvPr>
                <p:cNvPicPr>
                  <a:picLocks noChangeAspect="1" noChangeArrowheads="1"/>
                </p:cNvPicPr>
                <p:nvPr/>
              </p:nvPicPr>
              <p:blipFill>
                <a:blip r:embed="rId15" cstate="print"/>
                <a:srcRect/>
                <a:stretch>
                  <a:fillRect/>
                </a:stretch>
              </p:blipFill>
              <p:spPr bwMode="auto">
                <a:xfrm>
                  <a:off x="1202" y="2160"/>
                  <a:ext cx="433" cy="433"/>
                </a:xfrm>
                <a:prstGeom prst="rect">
                  <a:avLst/>
                </a:prstGeom>
                <a:noFill/>
                <a:ln w="9525">
                  <a:noFill/>
                  <a:miter lim="800000"/>
                  <a:headEnd/>
                  <a:tailEnd/>
                </a:ln>
              </p:spPr>
            </p:pic>
          </p:grpSp>
        </p:grpSp>
      </p:grpSp>
      <p:grpSp>
        <p:nvGrpSpPr>
          <p:cNvPr id="5" name="Group 49"/>
          <p:cNvGrpSpPr>
            <a:grpSpLocks/>
          </p:cNvGrpSpPr>
          <p:nvPr>
            <p:custDataLst>
              <p:tags r:id="rId3"/>
            </p:custDataLst>
          </p:nvPr>
        </p:nvGrpSpPr>
        <p:grpSpPr bwMode="auto">
          <a:xfrm>
            <a:off x="4643438" y="2852936"/>
            <a:ext cx="2447925" cy="2232248"/>
            <a:chOff x="2109" y="1752"/>
            <a:chExt cx="1633" cy="1270"/>
          </a:xfrm>
        </p:grpSpPr>
        <p:sp>
          <p:nvSpPr>
            <p:cNvPr id="130061" name="Line 50"/>
            <p:cNvSpPr>
              <a:spLocks noChangeShapeType="1"/>
            </p:cNvSpPr>
            <p:nvPr/>
          </p:nvSpPr>
          <p:spPr bwMode="auto">
            <a:xfrm>
              <a:off x="2925" y="1752"/>
              <a:ext cx="0" cy="1270"/>
            </a:xfrm>
            <a:prstGeom prst="line">
              <a:avLst/>
            </a:prstGeom>
            <a:noFill/>
            <a:ln w="85725">
              <a:solidFill>
                <a:schemeClr val="tx1"/>
              </a:solidFill>
              <a:round/>
              <a:headEnd type="triangle" w="med" len="med"/>
              <a:tailEnd type="triangle" w="med" len="med"/>
            </a:ln>
          </p:spPr>
          <p:txBody>
            <a:bodyPr/>
            <a:lstStyle/>
            <a:p>
              <a:endParaRPr lang="fr-CA"/>
            </a:p>
          </p:txBody>
        </p:sp>
        <p:sp>
          <p:nvSpPr>
            <p:cNvPr id="130062" name="Rectangle 51"/>
            <p:cNvSpPr>
              <a:spLocks noChangeArrowheads="1"/>
            </p:cNvSpPr>
            <p:nvPr>
              <p:custDataLst>
                <p:tags r:id="rId11"/>
              </p:custDataLst>
            </p:nvPr>
          </p:nvSpPr>
          <p:spPr bwMode="auto">
            <a:xfrm>
              <a:off x="2109" y="2115"/>
              <a:ext cx="1633" cy="404"/>
            </a:xfrm>
            <a:prstGeom prst="rect">
              <a:avLst/>
            </a:prstGeom>
            <a:solidFill>
              <a:schemeClr val="tx2"/>
            </a:solidFill>
            <a:ln w="9525">
              <a:noFill/>
              <a:miter lim="800000"/>
              <a:headEnd/>
              <a:tailEnd/>
            </a:ln>
          </p:spPr>
          <p:txBody>
            <a:bodyPr>
              <a:spAutoFit/>
            </a:bodyPr>
            <a:lstStyle/>
            <a:p>
              <a:pPr algn="ctr"/>
              <a:endParaRPr lang="fr-CA" b="1">
                <a:solidFill>
                  <a:schemeClr val="bg1"/>
                </a:solidFill>
              </a:endParaRPr>
            </a:p>
            <a:p>
              <a:pPr algn="ctr"/>
              <a:r>
                <a:rPr lang="fr-CA" b="1">
                  <a:solidFill>
                    <a:schemeClr val="bg1"/>
                  </a:solidFill>
                </a:rPr>
                <a:t>Déficit écologique </a:t>
              </a:r>
              <a:endParaRPr lang="fr-FR" b="1">
                <a:solidFill>
                  <a:schemeClr val="bg1"/>
                </a:solidFill>
              </a:endParaRPr>
            </a:p>
          </p:txBody>
        </p:sp>
      </p:grpSp>
      <p:grpSp>
        <p:nvGrpSpPr>
          <p:cNvPr id="6" name="Group 52"/>
          <p:cNvGrpSpPr>
            <a:grpSpLocks/>
          </p:cNvGrpSpPr>
          <p:nvPr>
            <p:custDataLst>
              <p:tags r:id="rId4"/>
            </p:custDataLst>
          </p:nvPr>
        </p:nvGrpSpPr>
        <p:grpSpPr bwMode="auto">
          <a:xfrm>
            <a:off x="1547664" y="1556792"/>
            <a:ext cx="6553200" cy="1223962"/>
            <a:chOff x="975" y="935"/>
            <a:chExt cx="4128" cy="771"/>
          </a:xfrm>
        </p:grpSpPr>
        <p:sp>
          <p:nvSpPr>
            <p:cNvPr id="130059" name="Rectangle 53"/>
            <p:cNvSpPr>
              <a:spLocks noChangeArrowheads="1"/>
            </p:cNvSpPr>
            <p:nvPr>
              <p:custDataLst>
                <p:tags r:id="rId9"/>
              </p:custDataLst>
            </p:nvPr>
          </p:nvSpPr>
          <p:spPr bwMode="auto">
            <a:xfrm>
              <a:off x="2608" y="935"/>
              <a:ext cx="2132" cy="712"/>
            </a:xfrm>
            <a:prstGeom prst="rect">
              <a:avLst/>
            </a:prstGeom>
            <a:solidFill>
              <a:srgbClr val="FFC000"/>
            </a:solidFill>
            <a:ln w="9525">
              <a:noFill/>
              <a:miter lim="800000"/>
              <a:headEnd/>
              <a:tailEnd/>
            </a:ln>
          </p:spPr>
          <p:txBody>
            <a:bodyPr>
              <a:spAutoFit/>
            </a:bodyPr>
            <a:lstStyle/>
            <a:p>
              <a:pPr algn="ctr"/>
              <a:r>
                <a:rPr lang="fr-CA" sz="2000" b="1" dirty="0" smtClean="0">
                  <a:solidFill>
                    <a:schemeClr val="bg1"/>
                  </a:solidFill>
                </a:rPr>
                <a:t>2010</a:t>
              </a:r>
              <a:endParaRPr lang="fr-CA" sz="2000" b="1" dirty="0">
                <a:solidFill>
                  <a:schemeClr val="bg1"/>
                </a:solidFill>
              </a:endParaRPr>
            </a:p>
            <a:p>
              <a:pPr algn="ctr"/>
              <a:r>
                <a:rPr lang="fr-FR" sz="1600" b="1" dirty="0">
                  <a:solidFill>
                    <a:schemeClr val="bg1"/>
                  </a:solidFill>
                </a:rPr>
                <a:t>L’empreinte écologique moyenne d’un canadien est de 7.7 hectares.</a:t>
              </a:r>
            </a:p>
          </p:txBody>
        </p:sp>
        <p:sp>
          <p:nvSpPr>
            <p:cNvPr id="130060" name="Line 54"/>
            <p:cNvSpPr>
              <a:spLocks noChangeShapeType="1"/>
            </p:cNvSpPr>
            <p:nvPr>
              <p:custDataLst>
                <p:tags r:id="rId10"/>
              </p:custDataLst>
            </p:nvPr>
          </p:nvSpPr>
          <p:spPr bwMode="auto">
            <a:xfrm flipH="1" flipV="1">
              <a:off x="975" y="1706"/>
              <a:ext cx="4128" cy="0"/>
            </a:xfrm>
            <a:prstGeom prst="line">
              <a:avLst/>
            </a:prstGeom>
            <a:noFill/>
            <a:ln w="63500">
              <a:solidFill>
                <a:srgbClr val="FFC000"/>
              </a:solidFill>
              <a:round/>
              <a:headEnd/>
              <a:tailEnd type="triangle" w="med" len="med"/>
            </a:ln>
          </p:spPr>
          <p:txBody>
            <a:bodyPr/>
            <a:lstStyle/>
            <a:p>
              <a:endParaRPr lang="fr-CA"/>
            </a:p>
          </p:txBody>
        </p:sp>
      </p:grpSp>
      <p:grpSp>
        <p:nvGrpSpPr>
          <p:cNvPr id="7" name="Group 55"/>
          <p:cNvGrpSpPr>
            <a:grpSpLocks/>
          </p:cNvGrpSpPr>
          <p:nvPr>
            <p:custDataLst>
              <p:tags r:id="rId5"/>
            </p:custDataLst>
          </p:nvPr>
        </p:nvGrpSpPr>
        <p:grpSpPr bwMode="auto">
          <a:xfrm>
            <a:off x="1547664" y="5157192"/>
            <a:ext cx="6771705" cy="1165225"/>
            <a:chOff x="975" y="3113"/>
            <a:chExt cx="4311" cy="734"/>
          </a:xfrm>
        </p:grpSpPr>
        <p:sp>
          <p:nvSpPr>
            <p:cNvPr id="130056" name="Rectangle 56"/>
            <p:cNvSpPr>
              <a:spLocks noChangeArrowheads="1"/>
            </p:cNvSpPr>
            <p:nvPr>
              <p:custDataLst>
                <p:tags r:id="rId6"/>
              </p:custDataLst>
            </p:nvPr>
          </p:nvSpPr>
          <p:spPr bwMode="auto">
            <a:xfrm>
              <a:off x="2200" y="3521"/>
              <a:ext cx="3086" cy="326"/>
            </a:xfrm>
            <a:prstGeom prst="rect">
              <a:avLst/>
            </a:prstGeom>
            <a:solidFill>
              <a:srgbClr val="008000"/>
            </a:solidFill>
            <a:ln w="9525">
              <a:noFill/>
              <a:miter lim="800000"/>
              <a:headEnd/>
              <a:tailEnd/>
            </a:ln>
          </p:spPr>
          <p:txBody>
            <a:bodyPr anchor="ctr">
              <a:spAutoFit/>
            </a:bodyPr>
            <a:lstStyle/>
            <a:p>
              <a:pPr algn="ctr"/>
              <a:r>
                <a:rPr lang="fr-CA" sz="1400" b="1">
                  <a:solidFill>
                    <a:schemeClr val="bg1"/>
                  </a:solidFill>
                </a:rPr>
                <a:t>La Terre ne compte que 1,9 hectares productifs pour répondre aux besoins de chaque personne </a:t>
              </a:r>
            </a:p>
          </p:txBody>
        </p:sp>
        <p:sp>
          <p:nvSpPr>
            <p:cNvPr id="130057" name="Text Box 57"/>
            <p:cNvSpPr txBox="1">
              <a:spLocks noChangeArrowheads="1"/>
            </p:cNvSpPr>
            <p:nvPr>
              <p:custDataLst>
                <p:tags r:id="rId7"/>
              </p:custDataLst>
            </p:nvPr>
          </p:nvSpPr>
          <p:spPr bwMode="auto">
            <a:xfrm>
              <a:off x="3198" y="3158"/>
              <a:ext cx="1089" cy="326"/>
            </a:xfrm>
            <a:prstGeom prst="rect">
              <a:avLst/>
            </a:prstGeom>
            <a:solidFill>
              <a:srgbClr val="008000"/>
            </a:solidFill>
            <a:ln w="9525">
              <a:noFill/>
              <a:miter lim="800000"/>
              <a:headEnd/>
              <a:tailEnd/>
            </a:ln>
          </p:spPr>
          <p:txBody>
            <a:bodyPr>
              <a:spAutoFit/>
            </a:bodyPr>
            <a:lstStyle/>
            <a:p>
              <a:pPr algn="ctr">
                <a:spcBef>
                  <a:spcPct val="50000"/>
                </a:spcBef>
              </a:pPr>
              <a:r>
                <a:rPr lang="fr-CA" sz="1400" b="1">
                  <a:solidFill>
                    <a:schemeClr val="bg1"/>
                  </a:solidFill>
                </a:rPr>
                <a:t>Niveau de survie de la Terre</a:t>
              </a:r>
            </a:p>
          </p:txBody>
        </p:sp>
        <p:sp>
          <p:nvSpPr>
            <p:cNvPr id="130058" name="Line 58"/>
            <p:cNvSpPr>
              <a:spLocks noChangeShapeType="1"/>
            </p:cNvSpPr>
            <p:nvPr>
              <p:custDataLst>
                <p:tags r:id="rId8"/>
              </p:custDataLst>
            </p:nvPr>
          </p:nvSpPr>
          <p:spPr bwMode="auto">
            <a:xfrm flipH="1">
              <a:off x="975" y="3113"/>
              <a:ext cx="4128" cy="0"/>
            </a:xfrm>
            <a:prstGeom prst="line">
              <a:avLst/>
            </a:prstGeom>
            <a:noFill/>
            <a:ln w="60325">
              <a:solidFill>
                <a:srgbClr val="008000"/>
              </a:solidFill>
              <a:round/>
              <a:headEnd/>
              <a:tailEnd type="triangle" w="med" len="med"/>
            </a:ln>
          </p:spPr>
          <p:txBody>
            <a:bodyPr/>
            <a:lstStyle/>
            <a:p>
              <a:endParaRPr lang="fr-CA"/>
            </a:p>
          </p:txBody>
        </p:sp>
      </p:grpSp>
    </p:spTree>
    <p:extLst>
      <p:ext uri="{BB962C8B-B14F-4D97-AF65-F5344CB8AC3E}">
        <p14:creationId xmlns:p14="http://schemas.microsoft.com/office/powerpoint/2010/main" val="34561228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itre 1"/>
          <p:cNvSpPr>
            <a:spLocks noGrp="1"/>
          </p:cNvSpPr>
          <p:nvPr>
            <p:ph type="title"/>
            <p:custDataLst>
              <p:tags r:id="rId1"/>
            </p:custDataLst>
          </p:nvPr>
        </p:nvSpPr>
        <p:spPr bwMode="auto">
          <a:xfrm>
            <a:off x="395536" y="1700808"/>
            <a:ext cx="2736304" cy="2160240"/>
          </a:xfrm>
          <a:noFill/>
          <a:ln>
            <a:miter lim="800000"/>
            <a:headEnd/>
            <a:tailEnd/>
          </a:ln>
        </p:spPr>
        <p:txBody>
          <a:bodyPr vert="horz" wrap="square" lIns="91440" tIns="45720" rIns="91440" bIns="45720" numCol="1" anchor="t" anchorCtr="0" compatLnSpc="1">
            <a:prstTxWarp prst="textNoShape">
              <a:avLst/>
            </a:prstTxWarp>
          </a:bodyPr>
          <a:lstStyle/>
          <a:p>
            <a:pPr defTabSz="898525">
              <a:tabLst>
                <a:tab pos="898525" algn="l"/>
              </a:tabLst>
            </a:pPr>
            <a:r>
              <a:rPr lang="fr-CA" sz="3200" dirty="0" smtClean="0">
                <a:ea typeface="ヒラギノ角ゴ Pro W3" pitchFamily="16" charset="-128"/>
              </a:rPr>
              <a:t>Exercice – </a:t>
            </a:r>
            <a:br>
              <a:rPr lang="fr-CA" sz="3200" dirty="0" smtClean="0">
                <a:ea typeface="ヒラギノ角ゴ Pro W3" pitchFamily="16" charset="-128"/>
              </a:rPr>
            </a:br>
            <a:r>
              <a:rPr lang="fr-CA" sz="3200" dirty="0">
                <a:ea typeface="ヒラギノ角ゴ Pro W3" pitchFamily="16" charset="-128"/>
              </a:rPr>
              <a:t/>
            </a:r>
            <a:br>
              <a:rPr lang="fr-CA" sz="3200" dirty="0">
                <a:ea typeface="ヒラギノ角ゴ Pro W3" pitchFamily="16" charset="-128"/>
              </a:rPr>
            </a:br>
            <a:r>
              <a:rPr lang="fr-CA" sz="3200" dirty="0" smtClean="0">
                <a:ea typeface="ヒラギノ角ゴ Pro W3" pitchFamily="16" charset="-128"/>
              </a:rPr>
              <a:t>Mon empreinte écologique</a:t>
            </a:r>
          </a:p>
        </p:txBody>
      </p:sp>
      <p:pic>
        <p:nvPicPr>
          <p:cNvPr id="128003" name="Picture 3"/>
          <p:cNvPicPr>
            <a:picLocks noGrp="1" noChangeAspect="1" noChangeArrowheads="1"/>
          </p:cNvPicPr>
          <p:nvPr>
            <p:ph sz="quarter" idx="4294967295"/>
            <p:custDataLst>
              <p:tags r:id="rId2"/>
            </p:custDataLst>
          </p:nvPr>
        </p:nvPicPr>
        <p:blipFill>
          <a:blip r:embed="rId6" cstate="print"/>
          <a:srcRect/>
          <a:stretch>
            <a:fillRect/>
          </a:stretch>
        </p:blipFill>
        <p:spPr bwMode="auto">
          <a:xfrm>
            <a:off x="2915816" y="-27384"/>
            <a:ext cx="6264696" cy="6843769"/>
          </a:xfrm>
          <a:prstGeom prst="rect">
            <a:avLst/>
          </a:prstGeom>
          <a:noFill/>
          <a:ln>
            <a:miter lim="800000"/>
            <a:headEnd/>
            <a:tailEnd/>
          </a:ln>
        </p:spPr>
      </p:pic>
      <p:pic>
        <p:nvPicPr>
          <p:cNvPr id="1027" name="Picture 3"/>
          <p:cNvPicPr>
            <a:picLocks noChangeAspect="1" noChangeArrowheads="1"/>
          </p:cNvPicPr>
          <p:nvPr>
            <p:custDataLst>
              <p:tags r:id="rId3"/>
            </p:custDataLst>
          </p:nvPr>
        </p:nvPicPr>
        <p:blipFill>
          <a:blip r:embed="rId7">
            <a:extLst>
              <a:ext uri="{28A0092B-C50C-407E-A947-70E740481C1C}">
                <a14:useLocalDpi xmlns:a14="http://schemas.microsoft.com/office/drawing/2010/main" val="0"/>
              </a:ext>
            </a:extLst>
          </a:blip>
          <a:srcRect/>
          <a:stretch>
            <a:fillRect/>
          </a:stretch>
        </p:blipFill>
        <p:spPr bwMode="auto">
          <a:xfrm>
            <a:off x="2817812" y="-27384"/>
            <a:ext cx="6362700" cy="6972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434011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itre 1"/>
          <p:cNvSpPr>
            <a:spLocks noGrp="1"/>
          </p:cNvSpPr>
          <p:nvPr>
            <p:ph type="title"/>
            <p:custDataLst>
              <p:tags r:id="rId1"/>
            </p:custDataLst>
          </p:nvPr>
        </p:nvSpPr>
        <p:spPr bwMode="auto">
          <a:xfrm>
            <a:off x="323528" y="2708920"/>
            <a:ext cx="2962672" cy="796908"/>
          </a:xfrm>
          <a:ln>
            <a:miter lim="800000"/>
            <a:headEnd/>
            <a:tailEnd/>
          </a:ln>
        </p:spPr>
        <p:txBody>
          <a:bodyPr vert="horz" wrap="square" lIns="91440" tIns="45720" rIns="91440" bIns="45720" numCol="1" anchor="t" anchorCtr="0" compatLnSpc="1">
            <a:prstTxWarp prst="textNoShape">
              <a:avLst/>
            </a:prstTxWarp>
            <a:noAutofit/>
          </a:bodyPr>
          <a:lstStyle/>
          <a:p>
            <a:pPr defTabSz="898525">
              <a:tabLst>
                <a:tab pos="898525" algn="l"/>
              </a:tabLst>
              <a:defRPr/>
            </a:pPr>
            <a:r>
              <a:rPr lang="fr-CA" sz="3200" dirty="0" smtClean="0">
                <a:latin typeface="Arial" charset="0"/>
                <a:ea typeface="ヒラギノ角ゴ Pro W3" pitchFamily="16" charset="-128"/>
                <a:cs typeface="Arial" charset="0"/>
              </a:rPr>
              <a:t>Mon empreinte écologique</a:t>
            </a:r>
            <a:r>
              <a:rPr lang="fr-CA" sz="2400" dirty="0">
                <a:latin typeface="Arial" charset="0"/>
                <a:ea typeface="ヒラギノ角ゴ Pro W3" pitchFamily="16" charset="-128"/>
                <a:cs typeface="Arial" charset="0"/>
              </a:rPr>
              <a:t> </a:t>
            </a:r>
            <a:r>
              <a:rPr lang="fr-CA" sz="3200" dirty="0" smtClean="0">
                <a:latin typeface="Arial" charset="0"/>
                <a:ea typeface="ヒラギノ角ゴ Pro W3" pitchFamily="16" charset="-128"/>
                <a:cs typeface="Arial" charset="0"/>
              </a:rPr>
              <a:t>(suite)</a:t>
            </a:r>
          </a:p>
        </p:txBody>
      </p:sp>
      <p:pic>
        <p:nvPicPr>
          <p:cNvPr id="129027" name="Picture 4"/>
          <p:cNvPicPr>
            <a:picLocks noGrp="1" noChangeAspect="1" noChangeArrowheads="1"/>
          </p:cNvPicPr>
          <p:nvPr>
            <p:ph sz="quarter" idx="4294967295"/>
            <p:custDataLst>
              <p:tags r:id="rId2"/>
            </p:custDataLst>
          </p:nvPr>
        </p:nvPicPr>
        <p:blipFill>
          <a:blip r:embed="rId7" cstate="print"/>
          <a:srcRect/>
          <a:stretch>
            <a:fillRect/>
          </a:stretch>
        </p:blipFill>
        <p:spPr bwMode="auto">
          <a:xfrm>
            <a:off x="3059832" y="-23722"/>
            <a:ext cx="6120680" cy="6881722"/>
          </a:xfrm>
          <a:prstGeom prst="rect">
            <a:avLst/>
          </a:prstGeom>
          <a:noFill/>
          <a:ln>
            <a:miter lim="800000"/>
            <a:headEnd/>
            <a:tailEnd/>
          </a:ln>
        </p:spPr>
      </p:pic>
      <p:sp>
        <p:nvSpPr>
          <p:cNvPr id="2" name="ZoneTexte 1"/>
          <p:cNvSpPr txBox="1"/>
          <p:nvPr>
            <p:custDataLst>
              <p:tags r:id="rId3"/>
            </p:custDataLst>
          </p:nvPr>
        </p:nvSpPr>
        <p:spPr>
          <a:xfrm>
            <a:off x="4953000" y="5562600"/>
            <a:ext cx="3733800" cy="369332"/>
          </a:xfrm>
          <a:prstGeom prst="rect">
            <a:avLst/>
          </a:prstGeom>
          <a:noFill/>
        </p:spPr>
        <p:txBody>
          <a:bodyPr wrap="square" rtlCol="0">
            <a:spAutoFit/>
          </a:bodyPr>
          <a:lstStyle/>
          <a:p>
            <a:endParaRPr lang="fr-CA" dirty="0"/>
          </a:p>
        </p:txBody>
      </p:sp>
      <p:sp>
        <p:nvSpPr>
          <p:cNvPr id="3" name="Rectangle 2"/>
          <p:cNvSpPr/>
          <p:nvPr>
            <p:custDataLst>
              <p:tags r:id="rId4"/>
            </p:custDataLst>
          </p:nvPr>
        </p:nvSpPr>
        <p:spPr>
          <a:xfrm>
            <a:off x="6228184" y="5445224"/>
            <a:ext cx="2880320" cy="12961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6428742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custDataLst>
              <p:tags r:id="rId1"/>
            </p:custDataLst>
          </p:nvPr>
        </p:nvSpPr>
        <p:spPr>
          <a:xfrm>
            <a:off x="381000" y="488952"/>
            <a:ext cx="8334404" cy="796908"/>
          </a:xfrm>
        </p:spPr>
        <p:txBody>
          <a:bodyPr/>
          <a:lstStyle/>
          <a:p>
            <a:r>
              <a:rPr lang="fr-CA" sz="3200" dirty="0" smtClean="0"/>
              <a:t>Mon empreinte écologique (résultats)</a:t>
            </a:r>
            <a:endParaRPr lang="fr-CA" sz="3200" dirty="0"/>
          </a:p>
        </p:txBody>
      </p:sp>
      <p:sp>
        <p:nvSpPr>
          <p:cNvPr id="8" name="Espace réservé du texte 7"/>
          <p:cNvSpPr>
            <a:spLocks noGrp="1"/>
          </p:cNvSpPr>
          <p:nvPr>
            <p:ph type="body" sz="quarter" idx="15"/>
            <p:custDataLst>
              <p:tags r:id="rId2"/>
            </p:custDataLst>
          </p:nvPr>
        </p:nvSpPr>
        <p:spPr/>
        <p:txBody>
          <a:bodyPr/>
          <a:lstStyle/>
          <a:p>
            <a:endParaRPr lang="fr-CA" dirty="0" smtClean="0"/>
          </a:p>
          <a:p>
            <a:endParaRPr lang="fr-CA" dirty="0"/>
          </a:p>
          <a:p>
            <a:endParaRPr lang="fr-CA" dirty="0" smtClean="0"/>
          </a:p>
          <a:p>
            <a:endParaRPr lang="fr-CA" dirty="0"/>
          </a:p>
          <a:p>
            <a:pPr lvl="1"/>
            <a:endParaRPr lang="fr-CA" dirty="0" smtClean="0"/>
          </a:p>
          <a:p>
            <a:pPr lvl="1"/>
            <a:r>
              <a:rPr lang="fr-CA" dirty="0" smtClean="0"/>
              <a:t>1 hectare = 10 000 mètres²</a:t>
            </a:r>
          </a:p>
          <a:p>
            <a:pPr lvl="1"/>
            <a:r>
              <a:rPr lang="fr-CA" dirty="0" smtClean="0"/>
              <a:t>Capacité de la Terre = 1,9 hectare/personne </a:t>
            </a:r>
          </a:p>
          <a:p>
            <a:pPr lvl="1"/>
            <a:endParaRPr lang="fr-CA" dirty="0" smtClean="0"/>
          </a:p>
        </p:txBody>
      </p:sp>
      <p:graphicFrame>
        <p:nvGraphicFramePr>
          <p:cNvPr id="5" name="Tableau 4"/>
          <p:cNvGraphicFramePr>
            <a:graphicFrameLocks noGrp="1"/>
          </p:cNvGraphicFramePr>
          <p:nvPr>
            <p:custDataLst>
              <p:tags r:id="rId3"/>
            </p:custDataLst>
            <p:extLst>
              <p:ext uri="{D42A27DB-BD31-4B8C-83A1-F6EECF244321}">
                <p14:modId xmlns:p14="http://schemas.microsoft.com/office/powerpoint/2010/main" val="1445829283"/>
              </p:ext>
            </p:extLst>
          </p:nvPr>
        </p:nvGraphicFramePr>
        <p:xfrm>
          <a:off x="1295400" y="1524000"/>
          <a:ext cx="6096000" cy="222504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gn="ctr"/>
                      <a:r>
                        <a:rPr lang="fr-CA" dirty="0" smtClean="0"/>
                        <a:t>Total</a:t>
                      </a:r>
                      <a:r>
                        <a:rPr lang="fr-CA" baseline="0" dirty="0" smtClean="0"/>
                        <a:t> des points</a:t>
                      </a:r>
                      <a:endParaRPr lang="fr-CA" dirty="0"/>
                    </a:p>
                  </a:txBody>
                  <a:tcPr/>
                </a:tc>
                <a:tc>
                  <a:txBody>
                    <a:bodyPr/>
                    <a:lstStyle/>
                    <a:p>
                      <a:pPr algn="ctr"/>
                      <a:r>
                        <a:rPr lang="fr-CA" dirty="0" smtClean="0"/>
                        <a:t>Mon empreinte écologique</a:t>
                      </a:r>
                      <a:endParaRPr lang="fr-CA" dirty="0"/>
                    </a:p>
                  </a:txBody>
                  <a:tcPr/>
                </a:tc>
              </a:tr>
              <a:tr h="370840">
                <a:tc>
                  <a:txBody>
                    <a:bodyPr/>
                    <a:lstStyle/>
                    <a:p>
                      <a:pPr algn="ctr"/>
                      <a:r>
                        <a:rPr lang="fr-CA" dirty="0" smtClean="0"/>
                        <a:t>Moins de 150 points</a:t>
                      </a:r>
                      <a:endParaRPr lang="fr-CA" dirty="0"/>
                    </a:p>
                  </a:txBody>
                  <a:tcPr/>
                </a:tc>
                <a:tc>
                  <a:txBody>
                    <a:bodyPr/>
                    <a:lstStyle/>
                    <a:p>
                      <a:r>
                        <a:rPr lang="fr-CA" dirty="0" smtClean="0"/>
                        <a:t>4 hectares (ha)</a:t>
                      </a:r>
                      <a:endParaRPr lang="fr-CA" dirty="0"/>
                    </a:p>
                  </a:txBody>
                  <a:tcPr/>
                </a:tc>
              </a:tr>
              <a:tr h="370840">
                <a:tc>
                  <a:txBody>
                    <a:bodyPr/>
                    <a:lstStyle/>
                    <a:p>
                      <a:pPr algn="ctr"/>
                      <a:r>
                        <a:rPr lang="fr-CA" dirty="0" smtClean="0"/>
                        <a:t>De 150 à 350</a:t>
                      </a:r>
                      <a:endParaRPr lang="fr-CA" dirty="0"/>
                    </a:p>
                  </a:txBody>
                  <a:tcPr/>
                </a:tc>
                <a:tc>
                  <a:txBody>
                    <a:bodyPr/>
                    <a:lstStyle/>
                    <a:p>
                      <a:r>
                        <a:rPr lang="fr-CA" dirty="0" smtClean="0"/>
                        <a:t>4 – 6 ha</a:t>
                      </a:r>
                      <a:endParaRPr lang="fr-CA" dirty="0"/>
                    </a:p>
                  </a:txBody>
                  <a:tcPr/>
                </a:tc>
              </a:tr>
              <a:tr h="370840">
                <a:tc>
                  <a:txBody>
                    <a:bodyPr/>
                    <a:lstStyle/>
                    <a:p>
                      <a:pPr algn="ctr"/>
                      <a:r>
                        <a:rPr lang="fr-CA" dirty="0" smtClean="0"/>
                        <a:t>De</a:t>
                      </a:r>
                      <a:r>
                        <a:rPr lang="fr-CA" baseline="0" dirty="0" smtClean="0"/>
                        <a:t> 351 à 550</a:t>
                      </a:r>
                      <a:endParaRPr lang="fr-CA" dirty="0"/>
                    </a:p>
                  </a:txBody>
                  <a:tcPr/>
                </a:tc>
                <a:tc>
                  <a:txBody>
                    <a:bodyPr/>
                    <a:lstStyle/>
                    <a:p>
                      <a:r>
                        <a:rPr lang="fr-CA" dirty="0" smtClean="0"/>
                        <a:t>6 – 7,7 ha</a:t>
                      </a:r>
                      <a:endParaRPr lang="fr-CA" dirty="0"/>
                    </a:p>
                  </a:txBody>
                  <a:tcPr/>
                </a:tc>
              </a:tr>
              <a:tr h="370840">
                <a:tc>
                  <a:txBody>
                    <a:bodyPr/>
                    <a:lstStyle/>
                    <a:p>
                      <a:pPr algn="ctr"/>
                      <a:r>
                        <a:rPr lang="fr-CA" dirty="0" smtClean="0"/>
                        <a:t>De 551 à 750</a:t>
                      </a:r>
                      <a:endParaRPr lang="fr-CA" dirty="0"/>
                    </a:p>
                  </a:txBody>
                  <a:tcPr/>
                </a:tc>
                <a:tc>
                  <a:txBody>
                    <a:bodyPr/>
                    <a:lstStyle/>
                    <a:p>
                      <a:r>
                        <a:rPr lang="fr-CA" dirty="0" smtClean="0"/>
                        <a:t>7,8</a:t>
                      </a:r>
                      <a:r>
                        <a:rPr lang="fr-CA" baseline="0" dirty="0" smtClean="0"/>
                        <a:t> – 10 ha</a:t>
                      </a:r>
                      <a:endParaRPr lang="fr-CA" dirty="0"/>
                    </a:p>
                  </a:txBody>
                  <a:tcPr/>
                </a:tc>
              </a:tr>
              <a:tr h="370840">
                <a:tc>
                  <a:txBody>
                    <a:bodyPr/>
                    <a:lstStyle/>
                    <a:p>
                      <a:pPr algn="ctr"/>
                      <a:r>
                        <a:rPr lang="fr-CA" dirty="0" smtClean="0"/>
                        <a:t>Plus</a:t>
                      </a:r>
                      <a:r>
                        <a:rPr lang="fr-CA" baseline="0" dirty="0" smtClean="0"/>
                        <a:t> de 750</a:t>
                      </a:r>
                      <a:endParaRPr lang="fr-CA" dirty="0"/>
                    </a:p>
                  </a:txBody>
                  <a:tcPr/>
                </a:tc>
                <a:tc>
                  <a:txBody>
                    <a:bodyPr/>
                    <a:lstStyle/>
                    <a:p>
                      <a:r>
                        <a:rPr lang="fr-CA" dirty="0" smtClean="0"/>
                        <a:t>Plus</a:t>
                      </a:r>
                      <a:r>
                        <a:rPr lang="fr-CA" baseline="0" dirty="0" smtClean="0"/>
                        <a:t> de 10 ha</a:t>
                      </a:r>
                      <a:endParaRPr lang="fr-CA" dirty="0"/>
                    </a:p>
                  </a:txBody>
                  <a:tcPr/>
                </a:tc>
              </a:tr>
            </a:tbl>
          </a:graphicData>
        </a:graphic>
      </p:graphicFrame>
    </p:spTree>
    <p:extLst>
      <p:ext uri="{BB962C8B-B14F-4D97-AF65-F5344CB8AC3E}">
        <p14:creationId xmlns:p14="http://schemas.microsoft.com/office/powerpoint/2010/main" val="28824342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Title 5"/>
          <p:cNvSpPr>
            <a:spLocks noGrp="1"/>
          </p:cNvSpPr>
          <p:nvPr>
            <p:ph type="title" idx="4294967295"/>
            <p:custDataLst>
              <p:tags r:id="rId1"/>
            </p:custDataLst>
          </p:nvPr>
        </p:nvSpPr>
        <p:spPr>
          <a:xfrm>
            <a:off x="228600" y="304800"/>
            <a:ext cx="8365504" cy="574675"/>
          </a:xfrm>
          <a:prstGeom prst="rect">
            <a:avLst/>
          </a:prstGeom>
        </p:spPr>
        <p:txBody>
          <a:bodyPr anchor="t">
            <a:noAutofit/>
          </a:bodyPr>
          <a:lstStyle/>
          <a:p>
            <a:pPr defTabSz="898525">
              <a:tabLst>
                <a:tab pos="898525" algn="l"/>
              </a:tabLst>
            </a:pPr>
            <a:r>
              <a:rPr lang="fr-CA" sz="4000" b="1" dirty="0" smtClean="0">
                <a:solidFill>
                  <a:srgbClr val="F68222"/>
                </a:solidFill>
                <a:latin typeface="Arial" charset="0"/>
                <a:ea typeface="ヒラギノ角ゴ Pro W3"/>
                <a:cs typeface="Arial" charset="0"/>
              </a:rPr>
              <a:t>Des questions ou commentaires?</a:t>
            </a:r>
          </a:p>
        </p:txBody>
      </p:sp>
      <p:pic>
        <p:nvPicPr>
          <p:cNvPr id="3" name="Image 2" descr="individu.jpg"/>
          <p:cNvPicPr>
            <a:picLocks noChangeAspect="1"/>
          </p:cNvPicPr>
          <p:nvPr>
            <p:custDataLst>
              <p:tags r:id="rId2"/>
            </p:custDataLst>
          </p:nvPr>
        </p:nvPicPr>
        <p:blipFill>
          <a:blip r:embed="rId5" cstate="print"/>
          <a:stretch>
            <a:fillRect/>
          </a:stretch>
        </p:blipFill>
        <p:spPr>
          <a:xfrm>
            <a:off x="1835696" y="1484784"/>
            <a:ext cx="5688632" cy="4260982"/>
          </a:xfrm>
          <a:prstGeom prst="rect">
            <a:avLst/>
          </a:prstGeom>
        </p:spPr>
      </p:pic>
    </p:spTree>
    <p:extLst>
      <p:ext uri="{BB962C8B-B14F-4D97-AF65-F5344CB8AC3E}">
        <p14:creationId xmlns:p14="http://schemas.microsoft.com/office/powerpoint/2010/main" val="97531225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3"/>
</p:tagLst>
</file>

<file path=ppt/tags/tag11.xml><?xml version="1.0" encoding="utf-8"?>
<p:tagLst xmlns:a="http://schemas.openxmlformats.org/drawingml/2006/main" xmlns:r="http://schemas.openxmlformats.org/officeDocument/2006/relationships" xmlns:p="http://schemas.openxmlformats.org/presentationml/2006/main">
  <p:tag name="NUM" val="4"/>
</p:tagLst>
</file>

<file path=ppt/tags/tag12.xml><?xml version="1.0" encoding="utf-8"?>
<p:tagLst xmlns:a="http://schemas.openxmlformats.org/drawingml/2006/main" xmlns:r="http://schemas.openxmlformats.org/officeDocument/2006/relationships" xmlns:p="http://schemas.openxmlformats.org/presentationml/2006/main">
  <p:tag name="NUM" val="5"/>
</p:tagLst>
</file>

<file path=ppt/tags/tag13.xml><?xml version="1.0" encoding="utf-8"?>
<p:tagLst xmlns:a="http://schemas.openxmlformats.org/drawingml/2006/main" xmlns:r="http://schemas.openxmlformats.org/officeDocument/2006/relationships" xmlns:p="http://schemas.openxmlformats.org/presentationml/2006/main">
  <p:tag name="NUM" val="4"/>
</p:tagLst>
</file>

<file path=ppt/tags/tag14.xml><?xml version="1.0" encoding="utf-8"?>
<p:tagLst xmlns:a="http://schemas.openxmlformats.org/drawingml/2006/main" xmlns:r="http://schemas.openxmlformats.org/officeDocument/2006/relationships" xmlns:p="http://schemas.openxmlformats.org/presentationml/2006/main">
  <p:tag name="NUM" val="7"/>
</p:tagLst>
</file>

<file path=ppt/tags/tag15.xml><?xml version="1.0" encoding="utf-8"?>
<p:tagLst xmlns:a="http://schemas.openxmlformats.org/drawingml/2006/main" xmlns:r="http://schemas.openxmlformats.org/officeDocument/2006/relationships" xmlns:p="http://schemas.openxmlformats.org/presentationml/2006/main">
  <p:tag name="NUM" val="8"/>
</p:tagLst>
</file>

<file path=ppt/tags/tag16.xml><?xml version="1.0" encoding="utf-8"?>
<p:tagLst xmlns:a="http://schemas.openxmlformats.org/drawingml/2006/main" xmlns:r="http://schemas.openxmlformats.org/officeDocument/2006/relationships" xmlns:p="http://schemas.openxmlformats.org/presentationml/2006/main">
  <p:tag name="NUM" val="3"/>
</p:tagLst>
</file>

<file path=ppt/tags/tag17.xml><?xml version="1.0" encoding="utf-8"?>
<p:tagLst xmlns:a="http://schemas.openxmlformats.org/drawingml/2006/main" xmlns:r="http://schemas.openxmlformats.org/officeDocument/2006/relationships" xmlns:p="http://schemas.openxmlformats.org/presentationml/2006/main">
  <p:tag name="NUM" val="8"/>
</p:tagLst>
</file>

<file path=ppt/tags/tag18.xml><?xml version="1.0" encoding="utf-8"?>
<p:tagLst xmlns:a="http://schemas.openxmlformats.org/drawingml/2006/main" xmlns:r="http://schemas.openxmlformats.org/officeDocument/2006/relationships" xmlns:p="http://schemas.openxmlformats.org/presentationml/2006/main">
  <p:tag name="NUM" val="3"/>
</p:tagLst>
</file>

<file path=ppt/tags/tag19.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2"/>
</p:tagLst>
</file>

<file path=ppt/tags/tag21.xml><?xml version="1.0" encoding="utf-8"?>
<p:tagLst xmlns:a="http://schemas.openxmlformats.org/drawingml/2006/main" xmlns:r="http://schemas.openxmlformats.org/officeDocument/2006/relationships" xmlns:p="http://schemas.openxmlformats.org/presentationml/2006/main">
  <p:tag name="NUM" val="3"/>
</p:tagLst>
</file>

<file path=ppt/tags/tag22.xml><?xml version="1.0" encoding="utf-8"?>
<p:tagLst xmlns:a="http://schemas.openxmlformats.org/drawingml/2006/main" xmlns:r="http://schemas.openxmlformats.org/officeDocument/2006/relationships" xmlns:p="http://schemas.openxmlformats.org/presentationml/2006/main">
  <p:tag name="NUM" val="1"/>
</p:tagLst>
</file>

<file path=ppt/tags/tag23.xml><?xml version="1.0" encoding="utf-8"?>
<p:tagLst xmlns:a="http://schemas.openxmlformats.org/drawingml/2006/main" xmlns:r="http://schemas.openxmlformats.org/officeDocument/2006/relationships" xmlns:p="http://schemas.openxmlformats.org/presentationml/2006/main">
  <p:tag name="NUM" val="2"/>
</p:tagLst>
</file>

<file path=ppt/tags/tag24.xml><?xml version="1.0" encoding="utf-8"?>
<p:tagLst xmlns:a="http://schemas.openxmlformats.org/drawingml/2006/main" xmlns:r="http://schemas.openxmlformats.org/officeDocument/2006/relationships" xmlns:p="http://schemas.openxmlformats.org/presentationml/2006/main">
  <p:tag name="NUM" val="3"/>
</p:tagLst>
</file>

<file path=ppt/tags/tag25.xml><?xml version="1.0" encoding="utf-8"?>
<p:tagLst xmlns:a="http://schemas.openxmlformats.org/drawingml/2006/main" xmlns:r="http://schemas.openxmlformats.org/officeDocument/2006/relationships" xmlns:p="http://schemas.openxmlformats.org/presentationml/2006/main">
  <p:tag name="NUM" val="4"/>
</p:tagLst>
</file>

<file path=ppt/tags/tag26.xml><?xml version="1.0" encoding="utf-8"?>
<p:tagLst xmlns:a="http://schemas.openxmlformats.org/drawingml/2006/main" xmlns:r="http://schemas.openxmlformats.org/officeDocument/2006/relationships" xmlns:p="http://schemas.openxmlformats.org/presentationml/2006/main">
  <p:tag name="NUM" val="1"/>
</p:tagLst>
</file>

<file path=ppt/tags/tag27.xml><?xml version="1.0" encoding="utf-8"?>
<p:tagLst xmlns:a="http://schemas.openxmlformats.org/drawingml/2006/main" xmlns:r="http://schemas.openxmlformats.org/officeDocument/2006/relationships" xmlns:p="http://schemas.openxmlformats.org/presentationml/2006/main">
  <p:tag name="NUM" val="2"/>
</p:tagLst>
</file>

<file path=ppt/tags/tag28.xml><?xml version="1.0" encoding="utf-8"?>
<p:tagLst xmlns:a="http://schemas.openxmlformats.org/drawingml/2006/main" xmlns:r="http://schemas.openxmlformats.org/officeDocument/2006/relationships" xmlns:p="http://schemas.openxmlformats.org/presentationml/2006/main">
  <p:tag name="NUM" val="3"/>
</p:tagLst>
</file>

<file path=ppt/tags/tag29.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TotalTime>
  <Words>450</Words>
  <Application>Microsoft Office PowerPoint</Application>
  <PresentationFormat>Affichage à l'écran (4:3)</PresentationFormat>
  <Paragraphs>107</Paragraphs>
  <Slides>9</Slides>
  <Notes>9</Notes>
  <HiddenSlides>0</HiddenSlides>
  <MMClips>0</MMClips>
  <ScaleCrop>false</ScaleCrop>
  <HeadingPairs>
    <vt:vector size="4" baseType="variant">
      <vt:variant>
        <vt:lpstr>Thème</vt:lpstr>
      </vt:variant>
      <vt:variant>
        <vt:i4>1</vt:i4>
      </vt:variant>
      <vt:variant>
        <vt:lpstr>Titres des diapositives</vt:lpstr>
      </vt:variant>
      <vt:variant>
        <vt:i4>9</vt:i4>
      </vt:variant>
    </vt:vector>
  </HeadingPairs>
  <TitlesOfParts>
    <vt:vector size="10" baseType="lpstr">
      <vt:lpstr>Thème Office</vt:lpstr>
      <vt:lpstr>Présentation PowerPoint</vt:lpstr>
      <vt:lpstr>Objectifs de l’atelier</vt:lpstr>
      <vt:lpstr>Présentation PowerPoint</vt:lpstr>
      <vt:lpstr>Présentation PowerPoint</vt:lpstr>
      <vt:lpstr> Déficit écologique </vt:lpstr>
      <vt:lpstr>Exercice –   Mon empreinte écologique</vt:lpstr>
      <vt:lpstr>Mon empreinte écologique (suite)</vt:lpstr>
      <vt:lpstr>Mon empreinte écologique (résultats)</vt:lpstr>
      <vt:lpstr>Des questions ou commentaires?</vt:lpstr>
    </vt:vector>
  </TitlesOfParts>
  <Company>CRIQ</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Jacques Blanchet</dc:creator>
  <cp:lastModifiedBy>Nancy Brouillette</cp:lastModifiedBy>
  <cp:revision>12</cp:revision>
  <dcterms:created xsi:type="dcterms:W3CDTF">2013-02-25T20:05:28Z</dcterms:created>
  <dcterms:modified xsi:type="dcterms:W3CDTF">2013-03-12T18:57:29Z</dcterms:modified>
</cp:coreProperties>
</file>