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2.xml" ContentType="application/vnd.openxmlformats-officedocument.presentationml.notesSlide+xml"/>
  <Override PartName="/ppt/tags/tag5.xml" ContentType="application/vnd.openxmlformats-officedocument.presentationml.tags+xml"/>
  <Override PartName="/ppt/notesSlides/notesSlide3.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5.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6.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7.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notesSlides/notesSlide8.xml" ContentType="application/vnd.openxmlformats-officedocument.presentationml.notesSlide+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notesSlides/notesSlide9.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notesSlides/notesSlide10.xml" ContentType="application/vnd.openxmlformats-officedocument.presentationml.notesSlide+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notesSlides/notesSlide11.xml" ContentType="application/vnd.openxmlformats-officedocument.presentationml.notesSlide+xml"/>
  <Override PartName="/ppt/tags/tag49.xml" ContentType="application/vnd.openxmlformats-officedocument.presentationml.tags+xml"/>
  <Override PartName="/ppt/tags/tag50.xml" ContentType="application/vnd.openxmlformats-officedocument.presentationml.tags+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6247" autoAdjust="0"/>
  </p:normalViewPr>
  <p:slideViewPr>
    <p:cSldViewPr>
      <p:cViewPr varScale="1">
        <p:scale>
          <a:sx n="47" d="100"/>
          <a:sy n="47" d="100"/>
        </p:scale>
        <p:origin x="-876" y="-96"/>
      </p:cViewPr>
      <p:guideLst>
        <p:guide orient="horz" pos="2160"/>
        <p:guide pos="2880"/>
      </p:guideLst>
    </p:cSldViewPr>
  </p:slideViewPr>
  <p:notesTextViewPr>
    <p:cViewPr>
      <p:scale>
        <a:sx n="1" d="1"/>
        <a:sy n="1" d="1"/>
      </p:scale>
      <p:origin x="0" y="0"/>
    </p:cViewPr>
  </p:notesTextViewPr>
  <p:notesViewPr>
    <p:cSldViewPr>
      <p:cViewPr>
        <p:scale>
          <a:sx n="150" d="100"/>
          <a:sy n="150" d="100"/>
        </p:scale>
        <p:origin x="-1740" y="363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CA"/>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414CCCB-FFB0-4AAC-A980-FFD967A6F0C1}" type="datetimeFigureOut">
              <a:rPr lang="fr-CA" smtClean="0"/>
              <a:t>2013-04-01</a:t>
            </a:fld>
            <a:endParaRPr lang="fr-CA"/>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CA"/>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CA"/>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2A79089-1162-40FA-B1DC-9EA376671F30}" type="slidenum">
              <a:rPr lang="fr-CA" smtClean="0"/>
              <a:t>‹N°›</a:t>
            </a:fld>
            <a:endParaRPr lang="fr-CA"/>
          </a:p>
        </p:txBody>
      </p:sp>
    </p:spTree>
    <p:extLst>
      <p:ext uri="{BB962C8B-B14F-4D97-AF65-F5344CB8AC3E}">
        <p14:creationId xmlns:p14="http://schemas.microsoft.com/office/powerpoint/2010/main" val="35033230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afb.surfcanyon.com/search?f=sl&amp;q=Shoes&amp;partner=afb" TargetMode="External"/><Relationship Id="rId7" Type="http://schemas.openxmlformats.org/officeDocument/2006/relationships/hyperlink" Target="http://www.equiterre.org/fiche/tous-les-details-sur-le-cafe-equitable" TargetMode="External"/><Relationship Id="rId2" Type="http://schemas.openxmlformats.org/officeDocument/2006/relationships/slide" Target="../slides/slide7.xml"/><Relationship Id="rId1" Type="http://schemas.openxmlformats.org/officeDocument/2006/relationships/notesMaster" Target="../notesMasters/notesMaster1.xml"/><Relationship Id="rId6" Type="http://schemas.openxmlformats.org/officeDocument/2006/relationships/hyperlink" Target="http://www.freitag.ch/shop/FREITAG/page/tarps_sourcing_fr/detail.jsf" TargetMode="External"/><Relationship Id="rId5" Type="http://schemas.openxmlformats.org/officeDocument/2006/relationships/hyperlink" Target="http://h41111.www4.hp.com/globalcitizenship/fr/fr/environment/recycle/overview.html" TargetMode="External"/><Relationship Id="rId4" Type="http://schemas.openxmlformats.org/officeDocument/2006/relationships/hyperlink" Target="http://www.toms.com/" TargetMode="Externa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ww.interfaceglobal.com/" TargetMode="External"/><Relationship Id="rId2" Type="http://schemas.openxmlformats.org/officeDocument/2006/relationships/slide" Target="../slides/slide8.xml"/><Relationship Id="rId1" Type="http://schemas.openxmlformats.org/officeDocument/2006/relationships/notesMaster" Target="../notesMasters/notesMaster1.xml"/><Relationship Id="rId4" Type="http://schemas.openxmlformats.org/officeDocument/2006/relationships/hyperlink" Target="http://www.cascades.com/profil/philosophie" TargetMode="Externa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www.ville.sorel.qc.ca/main.cfm?l=fr&amp;p=01_100&amp;CID=33" TargetMode="External"/><Relationship Id="rId2" Type="http://schemas.openxmlformats.org/officeDocument/2006/relationships/slide" Target="../slides/slide9.xml"/><Relationship Id="rId1" Type="http://schemas.openxmlformats.org/officeDocument/2006/relationships/notesMaster" Target="../notesMasters/notesMaster1.xml"/><Relationship Id="rId4" Type="http://schemas.openxmlformats.org/officeDocument/2006/relationships/hyperlink" Target="http://a21l.qc.ca/"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CA" dirty="0" smtClean="0">
                <a:ea typeface="ヒラギノ角ゴ Pro W3" pitchFamily="16" charset="-128"/>
              </a:rPr>
              <a:t>La formule allégée, ou formule capsule, permet de transmettre des notions sur le développement durable et des renseignements sur la Méthode BNQ 21000. Elle permet aussi de suivre l’évolution tout au cours de la mise en œuvre à l’aide de matériel adapté aux organisations qui possèdent moins de temps à consacrer à la formation.  </a:t>
            </a:r>
          </a:p>
          <a:p>
            <a:endParaRPr lang="fr-CA" dirty="0" smtClean="0">
              <a:ea typeface="ヒラギノ角ゴ Pro W3" pitchFamily="16" charset="-128"/>
            </a:endParaRPr>
          </a:p>
          <a:p>
            <a:r>
              <a:rPr lang="fr-CA" dirty="0" smtClean="0">
                <a:ea typeface="ヒラギノ角ゴ Pro W3" pitchFamily="16" charset="-128"/>
              </a:rPr>
              <a:t>Le formateur (responsable BNQ 21000) pourra s’alimenter d’une information complémentaire aux pages de commentaires (voir </a:t>
            </a:r>
            <a:r>
              <a:rPr lang="fr-CA" i="0" dirty="0" smtClean="0">
                <a:ea typeface="ヒラギノ角ゴ Pro W3" pitchFamily="16" charset="-128"/>
              </a:rPr>
              <a:t>8-3-2-2_Complement-pour-formateur_Outil.pptx</a:t>
            </a:r>
            <a:r>
              <a:rPr lang="fr-CA" dirty="0" smtClean="0">
                <a:ea typeface="ヒラギノ角ゴ Pro W3" pitchFamily="16" charset="-128"/>
              </a:rPr>
              <a:t>).  Cette information permet de mieux préparer chacune des capsules et de diriger adéquatement les échanges.</a:t>
            </a:r>
          </a:p>
          <a:p>
            <a:endParaRPr lang="fr-CA" dirty="0" smtClean="0">
              <a:ea typeface="ヒラギノ角ゴ Pro W3" pitchFamily="16" charset="-128"/>
            </a:endParaRPr>
          </a:p>
          <a:p>
            <a:endParaRPr lang="fr-CA" dirty="0">
              <a:ea typeface="ヒラギノ角ゴ Pro W3" pitchFamily="16" charset="-128"/>
            </a:endParaRPr>
          </a:p>
          <a:p>
            <a:endParaRPr lang="fr-CA" dirty="0">
              <a:ea typeface="ヒラギノ角ゴ Pro W3" pitchFamily="16" charset="-128"/>
            </a:endParaRPr>
          </a:p>
          <a:p>
            <a:endParaRPr lang="fr-CA" dirty="0" smtClean="0">
              <a:ea typeface="ヒラギノ角ゴ Pro W3" pitchFamily="16" charset="-128"/>
            </a:endParaRPr>
          </a:p>
          <a:p>
            <a:endParaRPr lang="fr-CA" dirty="0" smtClean="0">
              <a:ea typeface="ヒラギノ角ゴ Pro W3" pitchFamily="16" charset="-128"/>
            </a:endParaRPr>
          </a:p>
          <a:p>
            <a:endParaRPr lang="fr-CA" dirty="0">
              <a:ea typeface="ヒラギノ角ゴ Pro W3" pitchFamily="16" charset="-128"/>
            </a:endParaRPr>
          </a:p>
          <a:p>
            <a:endParaRPr lang="fr-CA" dirty="0">
              <a:ea typeface="ヒラギノ角ゴ Pro W3" pitchFamily="16" charset="-128"/>
            </a:endParaRPr>
          </a:p>
          <a:p>
            <a:endParaRPr lang="fr-CA" dirty="0" smtClean="0">
              <a:ea typeface="ヒラギノ角ゴ Pro W3" pitchFamily="16" charset="-128"/>
            </a:endParaRPr>
          </a:p>
        </p:txBody>
      </p:sp>
      <p:sp>
        <p:nvSpPr>
          <p:cNvPr id="665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59FDD2CE-86A2-46AA-AF4E-93AE26D2DBDB}" type="slidenum">
              <a:rPr lang="fr-CA" smtClean="0"/>
              <a:pPr eaLnBrk="1" hangingPunct="1"/>
              <a:t>1</a:t>
            </a:fld>
            <a:endParaRPr lang="fr-CA"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xfrm>
            <a:off x="685800" y="4267200"/>
            <a:ext cx="5486400" cy="4114800"/>
          </a:xfrm>
        </p:spPr>
        <p:txBody>
          <a:bodyPr wrap="square" numCol="1" anchor="t" anchorCtr="0" compatLnSpc="1">
            <a:prstTxWarp prst="textNoShape">
              <a:avLst/>
            </a:prstTxWarp>
            <a:normAutofit/>
          </a:bodyPr>
          <a:lstStyle/>
          <a:p>
            <a:pPr marL="342889" indent="-342889" fontAlgn="auto">
              <a:spcAft>
                <a:spcPts val="0"/>
              </a:spcAft>
              <a:defRPr/>
            </a:pPr>
            <a:r>
              <a:rPr lang="fr-CA" sz="1000" b="1" dirty="0" smtClean="0"/>
              <a:t>Échange de cinq minutes avec les participants</a:t>
            </a:r>
          </a:p>
          <a:p>
            <a:pPr marL="342889" indent="-342889" fontAlgn="auto">
              <a:spcAft>
                <a:spcPts val="0"/>
              </a:spcAft>
              <a:defRPr/>
            </a:pPr>
            <a:endParaRPr lang="fr-CA" sz="1000" b="1" dirty="0" smtClean="0"/>
          </a:p>
          <a:p>
            <a:pPr marL="342889" indent="-342889" fontAlgn="auto">
              <a:spcAft>
                <a:spcPts val="0"/>
              </a:spcAft>
              <a:defRPr/>
            </a:pPr>
            <a:r>
              <a:rPr lang="fr-CA" sz="1000" b="1" dirty="0"/>
              <a:t>Questions </a:t>
            </a:r>
            <a:r>
              <a:rPr lang="fr-CA" sz="1000" b="1" dirty="0" smtClean="0"/>
              <a:t>ouvertes : </a:t>
            </a:r>
            <a:endParaRPr lang="fr-CA" sz="1000" b="1" dirty="0"/>
          </a:p>
          <a:p>
            <a:pPr marL="342889" indent="-342889" fontAlgn="auto">
              <a:spcAft>
                <a:spcPts val="0"/>
              </a:spcAft>
              <a:defRPr/>
            </a:pPr>
            <a:r>
              <a:rPr lang="fr-CA" sz="1000" dirty="0" smtClean="0"/>
              <a:t>Personnellement, </a:t>
            </a:r>
            <a:r>
              <a:rPr lang="fr-CA" sz="1000" dirty="0"/>
              <a:t>avez-vous des idées </a:t>
            </a:r>
            <a:r>
              <a:rPr lang="fr-CA" sz="1000" dirty="0" smtClean="0"/>
              <a:t>de gestes</a:t>
            </a:r>
            <a:r>
              <a:rPr lang="fr-CA" sz="1000" baseline="0" dirty="0" smtClean="0"/>
              <a:t> respectant le développement durable</a:t>
            </a:r>
            <a:r>
              <a:rPr lang="fr-CA" sz="1000" dirty="0" smtClean="0"/>
              <a:t>? </a:t>
            </a:r>
            <a:r>
              <a:rPr lang="fr-CA" sz="1000" dirty="0"/>
              <a:t>En faites-vous?</a:t>
            </a:r>
          </a:p>
          <a:p>
            <a:pPr marL="342889" indent="-342889" fontAlgn="auto">
              <a:spcAft>
                <a:spcPts val="0"/>
              </a:spcAft>
              <a:defRPr/>
            </a:pPr>
            <a:endParaRPr lang="fr-CA" sz="1000" dirty="0">
              <a:solidFill>
                <a:srgbClr val="FF0000"/>
              </a:solidFill>
            </a:endParaRPr>
          </a:p>
          <a:p>
            <a:pPr marL="342889" indent="-342889" defTabSz="914370" fontAlgn="auto">
              <a:spcBef>
                <a:spcPts val="0"/>
              </a:spcBef>
              <a:spcAft>
                <a:spcPts val="0"/>
              </a:spcAft>
              <a:defRPr/>
            </a:pPr>
            <a:r>
              <a:rPr lang="fr-CA" sz="1000" dirty="0"/>
              <a:t>Suggestions à la maison, </a:t>
            </a:r>
            <a:r>
              <a:rPr lang="fr-CA" sz="1000" dirty="0" smtClean="0"/>
              <a:t>dans l’organisation</a:t>
            </a:r>
            <a:r>
              <a:rPr lang="fr-CA" sz="1000" dirty="0"/>
              <a:t> </a:t>
            </a:r>
            <a:r>
              <a:rPr lang="fr-CA" sz="1000" dirty="0" smtClean="0"/>
              <a:t>et dans la communauté :</a:t>
            </a:r>
            <a:r>
              <a:rPr lang="fr-CA" sz="1000" baseline="0" dirty="0" smtClean="0"/>
              <a:t> p</a:t>
            </a:r>
            <a:r>
              <a:rPr lang="fr-CA" sz="1000" dirty="0" smtClean="0"/>
              <a:t>résentation </a:t>
            </a:r>
            <a:r>
              <a:rPr lang="fr-CA" sz="1000" dirty="0"/>
              <a:t>d’une série d’actions recommandées pour chacun des rôles </a:t>
            </a:r>
            <a:r>
              <a:rPr lang="fr-CA" sz="1000" dirty="0" smtClean="0"/>
              <a:t>individuels</a:t>
            </a:r>
          </a:p>
          <a:p>
            <a:pPr marL="342889" indent="-342889" defTabSz="914370" fontAlgn="auto">
              <a:spcBef>
                <a:spcPts val="0"/>
              </a:spcBef>
              <a:spcAft>
                <a:spcPts val="0"/>
              </a:spcAft>
              <a:defRPr/>
            </a:pPr>
            <a:endParaRPr lang="fr-CA" sz="1000" dirty="0"/>
          </a:p>
          <a:p>
            <a:pPr marL="342889" indent="-342889" fontAlgn="auto">
              <a:spcBef>
                <a:spcPts val="0"/>
              </a:spcBef>
              <a:spcAft>
                <a:spcPts val="0"/>
              </a:spcAft>
              <a:buFontTx/>
              <a:buChar char="-"/>
              <a:defRPr/>
            </a:pPr>
            <a:r>
              <a:rPr lang="fr-CA" sz="1000" b="1" dirty="0" smtClean="0"/>
              <a:t>Consommateurs : </a:t>
            </a:r>
            <a:r>
              <a:rPr lang="fr-CA" sz="1000" dirty="0"/>
              <a:t>choisir des produits </a:t>
            </a:r>
            <a:r>
              <a:rPr lang="fr-CA" sz="1000" dirty="0" smtClean="0"/>
              <a:t>certifiés</a:t>
            </a:r>
            <a:r>
              <a:rPr lang="fr-CA" sz="1000" baseline="0" dirty="0" smtClean="0"/>
              <a:t> et</a:t>
            </a:r>
            <a:r>
              <a:rPr lang="fr-CA" sz="1000" dirty="0" smtClean="0"/>
              <a:t> </a:t>
            </a:r>
            <a:r>
              <a:rPr lang="fr-CA" sz="1000" dirty="0"/>
              <a:t>s’informer sur les produits qui respectent les </a:t>
            </a:r>
            <a:r>
              <a:rPr lang="fr-CA" sz="1000" dirty="0" smtClean="0"/>
              <a:t>normes </a:t>
            </a:r>
            <a:r>
              <a:rPr lang="fr-CA" sz="1000" dirty="0"/>
              <a:t>sociales et </a:t>
            </a:r>
            <a:r>
              <a:rPr lang="fr-CA" sz="1000" dirty="0" smtClean="0"/>
              <a:t>environnementales</a:t>
            </a:r>
            <a:r>
              <a:rPr lang="fr-CA" sz="1000" dirty="0"/>
              <a:t>.</a:t>
            </a:r>
          </a:p>
          <a:p>
            <a:pPr marL="342889" indent="-342889" fontAlgn="auto">
              <a:spcBef>
                <a:spcPts val="0"/>
              </a:spcBef>
              <a:spcAft>
                <a:spcPts val="0"/>
              </a:spcAft>
              <a:buFontTx/>
              <a:buChar char="-"/>
              <a:defRPr/>
            </a:pPr>
            <a:endParaRPr lang="fr-CA" sz="1000" dirty="0"/>
          </a:p>
          <a:p>
            <a:pPr marL="342889" indent="-342889" fontAlgn="auto">
              <a:spcBef>
                <a:spcPts val="0"/>
              </a:spcBef>
              <a:spcAft>
                <a:spcPts val="0"/>
              </a:spcAft>
              <a:buFontTx/>
              <a:buChar char="-"/>
              <a:defRPr/>
            </a:pPr>
            <a:r>
              <a:rPr lang="fr-CA" sz="1000" b="1" dirty="0" smtClean="0"/>
              <a:t>Employés : </a:t>
            </a:r>
            <a:r>
              <a:rPr lang="fr-CA" sz="1000" dirty="0"/>
              <a:t>utiliser un </a:t>
            </a:r>
            <a:r>
              <a:rPr lang="fr-CA" sz="1000" dirty="0" smtClean="0"/>
              <a:t>mode </a:t>
            </a:r>
            <a:r>
              <a:rPr lang="fr-CA" sz="1000" dirty="0"/>
              <a:t>de transport </a:t>
            </a:r>
            <a:r>
              <a:rPr lang="fr-CA" sz="1000" dirty="0" smtClean="0"/>
              <a:t>actif (covoiturage</a:t>
            </a:r>
            <a:r>
              <a:rPr lang="fr-CA" sz="1000" dirty="0"/>
              <a:t>, transport en commun, bicyclette</a:t>
            </a:r>
            <a:r>
              <a:rPr lang="fr-CA" sz="1000" dirty="0" smtClean="0"/>
              <a:t>), viser une efficacité </a:t>
            </a:r>
            <a:r>
              <a:rPr lang="fr-CA" sz="1000" dirty="0"/>
              <a:t>énergétique (lumière, ordinateur, climatisation), </a:t>
            </a:r>
            <a:r>
              <a:rPr lang="fr-CA" sz="1000" dirty="0" smtClean="0"/>
              <a:t>contrôler</a:t>
            </a:r>
            <a:r>
              <a:rPr lang="fr-CA" sz="1000" baseline="0" dirty="0" smtClean="0"/>
              <a:t> sa </a:t>
            </a:r>
            <a:r>
              <a:rPr lang="fr-CA" sz="1000" dirty="0" smtClean="0"/>
              <a:t>consommation </a:t>
            </a:r>
            <a:r>
              <a:rPr lang="fr-CA" sz="1000" dirty="0"/>
              <a:t>de </a:t>
            </a:r>
            <a:r>
              <a:rPr lang="fr-CA" sz="1000" dirty="0" smtClean="0"/>
              <a:t>papier</a:t>
            </a:r>
            <a:r>
              <a:rPr lang="fr-CA" sz="1000" baseline="0" dirty="0" smtClean="0"/>
              <a:t> et</a:t>
            </a:r>
            <a:r>
              <a:rPr lang="fr-CA" sz="1000" dirty="0" smtClean="0"/>
              <a:t> sa consommation </a:t>
            </a:r>
            <a:r>
              <a:rPr lang="fr-CA" sz="1000" dirty="0"/>
              <a:t>d’encre, </a:t>
            </a:r>
            <a:r>
              <a:rPr lang="fr-CA" sz="1000" dirty="0" smtClean="0"/>
              <a:t>choisir une </a:t>
            </a:r>
            <a:r>
              <a:rPr lang="fr-CA" sz="1000" dirty="0"/>
              <a:t>tasse réutilisable, </a:t>
            </a:r>
            <a:r>
              <a:rPr lang="fr-CA" sz="1000" dirty="0" smtClean="0"/>
              <a:t>faire attention </a:t>
            </a:r>
            <a:r>
              <a:rPr lang="fr-CA" sz="1000" dirty="0"/>
              <a:t>aux contenants de lunch </a:t>
            </a:r>
            <a:r>
              <a:rPr lang="fr-CA" sz="1000" dirty="0" smtClean="0"/>
              <a:t>à usage unique, etc.</a:t>
            </a:r>
            <a:endParaRPr lang="fr-CA" sz="1000" dirty="0"/>
          </a:p>
          <a:p>
            <a:pPr marL="342889" indent="-342889" fontAlgn="auto">
              <a:spcBef>
                <a:spcPts val="0"/>
              </a:spcBef>
              <a:spcAft>
                <a:spcPts val="0"/>
              </a:spcAft>
              <a:buFontTx/>
              <a:buChar char="-"/>
              <a:defRPr/>
            </a:pPr>
            <a:endParaRPr lang="en-CA" sz="1000" dirty="0"/>
          </a:p>
          <a:p>
            <a:pPr marL="342889" indent="-342889" fontAlgn="auto">
              <a:spcBef>
                <a:spcPts val="0"/>
              </a:spcBef>
              <a:spcAft>
                <a:spcPts val="0"/>
              </a:spcAft>
              <a:buFontTx/>
              <a:buChar char="-"/>
              <a:defRPr/>
            </a:pPr>
            <a:r>
              <a:rPr lang="en-CA" sz="1000" b="1" dirty="0" err="1" smtClean="0"/>
              <a:t>Citoyens</a:t>
            </a:r>
            <a:r>
              <a:rPr lang="en-CA" sz="1000" b="1" dirty="0" smtClean="0"/>
              <a:t> : </a:t>
            </a:r>
            <a:r>
              <a:rPr lang="en-CA" sz="1000" dirty="0" err="1" smtClean="0"/>
              <a:t>réduire</a:t>
            </a:r>
            <a:r>
              <a:rPr lang="en-CA" sz="1000" dirty="0" smtClean="0"/>
              <a:t> la </a:t>
            </a:r>
            <a:r>
              <a:rPr lang="en-CA" sz="1000" dirty="0" err="1" smtClean="0"/>
              <a:t>consommation</a:t>
            </a:r>
            <a:r>
              <a:rPr lang="en-CA" sz="1000" dirty="0" smtClean="0"/>
              <a:t> </a:t>
            </a:r>
            <a:r>
              <a:rPr lang="en-CA" sz="1000" dirty="0" err="1"/>
              <a:t>d’électricité</a:t>
            </a:r>
            <a:r>
              <a:rPr lang="en-CA" sz="1000" dirty="0"/>
              <a:t> et </a:t>
            </a:r>
            <a:r>
              <a:rPr lang="en-CA" sz="1000" dirty="0" err="1" smtClean="0"/>
              <a:t>effectuer</a:t>
            </a:r>
            <a:r>
              <a:rPr lang="en-CA" sz="1000" dirty="0" smtClean="0"/>
              <a:t> des </a:t>
            </a:r>
            <a:r>
              <a:rPr lang="en-CA" sz="1000" dirty="0" err="1"/>
              <a:t>gestes</a:t>
            </a:r>
            <a:r>
              <a:rPr lang="en-CA" sz="1000" dirty="0"/>
              <a:t> </a:t>
            </a:r>
            <a:r>
              <a:rPr lang="en-CA" sz="1000" dirty="0" err="1" smtClean="0"/>
              <a:t>augmentant</a:t>
            </a:r>
            <a:r>
              <a:rPr lang="en-CA" sz="1000" dirty="0" smtClean="0"/>
              <a:t> </a:t>
            </a:r>
            <a:r>
              <a:rPr lang="en-CA" sz="1000" dirty="0" err="1" smtClean="0"/>
              <a:t>l’efficacité</a:t>
            </a:r>
            <a:r>
              <a:rPr lang="en-CA" sz="1000" dirty="0" smtClean="0"/>
              <a:t> </a:t>
            </a:r>
            <a:r>
              <a:rPr lang="en-CA" sz="1000" dirty="0" err="1"/>
              <a:t>énergétique</a:t>
            </a:r>
            <a:r>
              <a:rPr lang="en-CA" sz="1000" dirty="0"/>
              <a:t>, </a:t>
            </a:r>
            <a:r>
              <a:rPr lang="en-CA" sz="1000" dirty="0" err="1" smtClean="0"/>
              <a:t>surveiller</a:t>
            </a:r>
            <a:r>
              <a:rPr lang="en-CA" sz="1000" dirty="0" smtClean="0"/>
              <a:t> </a:t>
            </a:r>
            <a:r>
              <a:rPr lang="en-CA" sz="1000" dirty="0" err="1" smtClean="0"/>
              <a:t>sa</a:t>
            </a:r>
            <a:r>
              <a:rPr lang="en-CA" sz="1000" dirty="0" smtClean="0"/>
              <a:t> </a:t>
            </a:r>
            <a:r>
              <a:rPr lang="en-CA" sz="1000" dirty="0" err="1" smtClean="0"/>
              <a:t>consommation</a:t>
            </a:r>
            <a:r>
              <a:rPr lang="en-CA" sz="1000" dirty="0" smtClean="0"/>
              <a:t> </a:t>
            </a:r>
            <a:r>
              <a:rPr lang="en-CA" sz="1000" dirty="0" err="1"/>
              <a:t>d’eau</a:t>
            </a:r>
            <a:r>
              <a:rPr lang="en-CA" sz="1000" dirty="0" smtClean="0"/>
              <a:t>, recycler le </a:t>
            </a:r>
            <a:r>
              <a:rPr lang="en-CA" sz="1000" dirty="0" err="1" smtClean="0"/>
              <a:t>papier</a:t>
            </a:r>
            <a:r>
              <a:rPr lang="en-CA" sz="1000" dirty="0"/>
              <a:t>, </a:t>
            </a:r>
            <a:r>
              <a:rPr lang="en-CA" sz="1000" dirty="0" smtClean="0"/>
              <a:t>le </a:t>
            </a:r>
            <a:r>
              <a:rPr lang="en-CA" sz="1000" dirty="0" err="1" smtClean="0"/>
              <a:t>plastique</a:t>
            </a:r>
            <a:r>
              <a:rPr lang="en-CA" sz="1000" dirty="0"/>
              <a:t>, </a:t>
            </a:r>
            <a:r>
              <a:rPr lang="en-CA" sz="1000" dirty="0" smtClean="0"/>
              <a:t>le </a:t>
            </a:r>
            <a:r>
              <a:rPr lang="en-CA" sz="1000" dirty="0" err="1" smtClean="0"/>
              <a:t>métal</a:t>
            </a:r>
            <a:r>
              <a:rPr lang="en-CA" sz="1000" dirty="0"/>
              <a:t> </a:t>
            </a:r>
            <a:r>
              <a:rPr lang="en-CA" sz="1000" dirty="0" smtClean="0"/>
              <a:t>et les </a:t>
            </a:r>
            <a:r>
              <a:rPr lang="en-CA" sz="1000" dirty="0" err="1" smtClean="0"/>
              <a:t>déchets</a:t>
            </a:r>
            <a:r>
              <a:rPr lang="en-CA" sz="1000" dirty="0" smtClean="0"/>
              <a:t> </a:t>
            </a:r>
            <a:r>
              <a:rPr lang="en-CA" sz="1000" dirty="0" err="1" smtClean="0"/>
              <a:t>organiques</a:t>
            </a:r>
            <a:r>
              <a:rPr lang="en-CA" sz="1000" dirty="0" smtClean="0"/>
              <a:t> (</a:t>
            </a:r>
            <a:r>
              <a:rPr lang="fr-CA" sz="1000" dirty="0" smtClean="0"/>
              <a:t>compost), </a:t>
            </a:r>
            <a:r>
              <a:rPr lang="fr-CA" sz="1000" dirty="0"/>
              <a:t>récupérer </a:t>
            </a:r>
            <a:r>
              <a:rPr lang="fr-CA" sz="1000" dirty="0" smtClean="0"/>
              <a:t>l’eau </a:t>
            </a:r>
            <a:r>
              <a:rPr lang="fr-CA" sz="1000" dirty="0"/>
              <a:t>de pluie pour le jardin, </a:t>
            </a:r>
            <a:r>
              <a:rPr lang="en-CA" sz="1000" dirty="0" smtClean="0"/>
              <a:t>voter à </a:t>
            </a:r>
            <a:r>
              <a:rPr lang="en-CA" sz="1000" dirty="0" err="1" smtClean="0"/>
              <a:t>tous</a:t>
            </a:r>
            <a:r>
              <a:rPr lang="en-CA" sz="1000" dirty="0" smtClean="0"/>
              <a:t> les </a:t>
            </a:r>
            <a:r>
              <a:rPr lang="en-CA" sz="1000" dirty="0" err="1" smtClean="0"/>
              <a:t>ordres</a:t>
            </a:r>
            <a:r>
              <a:rPr lang="en-CA" sz="1000" dirty="0" smtClean="0"/>
              <a:t> de </a:t>
            </a:r>
            <a:r>
              <a:rPr lang="en-CA" sz="1000" dirty="0" err="1" smtClean="0"/>
              <a:t>gouvernement</a:t>
            </a:r>
            <a:r>
              <a:rPr lang="en-CA" sz="1000" dirty="0" smtClean="0"/>
              <a:t>, etc. </a:t>
            </a:r>
            <a:endParaRPr lang="fr-CA" sz="1000" dirty="0"/>
          </a:p>
          <a:p>
            <a:pPr marL="342889" indent="-342889" fontAlgn="auto">
              <a:spcAft>
                <a:spcPts val="0"/>
              </a:spcAft>
              <a:defRPr/>
            </a:pPr>
            <a:endParaRPr lang="fr-CA" sz="1000" b="1" dirty="0"/>
          </a:p>
        </p:txBody>
      </p:sp>
      <p:sp>
        <p:nvSpPr>
          <p:cNvPr id="7782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D838496-6535-4E2E-A749-3AFBA732E673}" type="slidenum">
              <a:rPr lang="fr-CA"/>
              <a:pPr fontAlgn="base">
                <a:spcBef>
                  <a:spcPct val="0"/>
                </a:spcBef>
                <a:spcAft>
                  <a:spcPct val="0"/>
                </a:spcAft>
              </a:pPr>
              <a:t>10</a:t>
            </a:fld>
            <a:endParaRPr lang="fr-CA"/>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Discuter en groupe ou demander à chacun des participants d’écrire en une minute ce qu’est le développement durable</a:t>
            </a:r>
            <a:r>
              <a:rPr lang="fr-CA" baseline="0" dirty="0" smtClean="0"/>
              <a:t> ou,</a:t>
            </a:r>
            <a:r>
              <a:rPr lang="fr-CA" dirty="0" smtClean="0"/>
              <a:t> si le temps le permet, réaliser l’exercice suivant :</a:t>
            </a:r>
          </a:p>
          <a:p>
            <a:endParaRPr lang="fr-CA" dirty="0"/>
          </a:p>
          <a:p>
            <a:r>
              <a:rPr lang="fr-CA" dirty="0" smtClean="0"/>
              <a:t>1) Former des sous-groupes</a:t>
            </a:r>
            <a:r>
              <a:rPr lang="fr-CA" baseline="0" dirty="0" smtClean="0"/>
              <a:t> </a:t>
            </a:r>
            <a:r>
              <a:rPr lang="fr-CA" dirty="0" smtClean="0"/>
              <a:t>de trois personnes idéalement;</a:t>
            </a:r>
          </a:p>
          <a:p>
            <a:endParaRPr lang="fr-CA" dirty="0" smtClean="0"/>
          </a:p>
          <a:p>
            <a:r>
              <a:rPr lang="fr-CA" dirty="0" smtClean="0"/>
              <a:t>2) Chaque sous-groupe doit nommer un porte-parole;</a:t>
            </a:r>
          </a:p>
          <a:p>
            <a:endParaRPr lang="fr-CA" dirty="0"/>
          </a:p>
          <a:p>
            <a:r>
              <a:rPr lang="fr-CA" dirty="0" smtClean="0"/>
              <a:t>3) Demander à chaque sous-groupe de décrire dans leurs mots comment ils définissent ce qu’est le développement durable en maximum une minute (cinq minutes);</a:t>
            </a:r>
          </a:p>
          <a:p>
            <a:endParaRPr lang="fr-CA" dirty="0"/>
          </a:p>
          <a:p>
            <a:r>
              <a:rPr lang="fr-CA" dirty="0" smtClean="0"/>
              <a:t>4) Plénière</a:t>
            </a:r>
            <a:r>
              <a:rPr lang="fr-CA" baseline="0" dirty="0" smtClean="0"/>
              <a:t> (</a:t>
            </a:r>
            <a:r>
              <a:rPr lang="fr-CA" dirty="0" smtClean="0"/>
              <a:t>le porte-parole propose la définition aux autres groupes).  Des échanges s’en suivent (cinq minutes).</a:t>
            </a:r>
          </a:p>
          <a:p>
            <a:endParaRPr lang="fr-CA" dirty="0"/>
          </a:p>
          <a:p>
            <a:endParaRPr lang="fr-CA" dirty="0"/>
          </a:p>
        </p:txBody>
      </p:sp>
      <p:sp>
        <p:nvSpPr>
          <p:cNvPr id="4" name="Espace réservé du numéro de diapositive 3"/>
          <p:cNvSpPr>
            <a:spLocks noGrp="1"/>
          </p:cNvSpPr>
          <p:nvPr>
            <p:ph type="sldNum" sz="quarter" idx="10"/>
          </p:nvPr>
        </p:nvSpPr>
        <p:spPr/>
        <p:txBody>
          <a:bodyPr/>
          <a:lstStyle/>
          <a:p>
            <a:pPr>
              <a:defRPr/>
            </a:pPr>
            <a:fld id="{49C66813-4660-4071-A3DA-45D67858CD7D}" type="slidenum">
              <a:rPr lang="fr-CA" smtClean="0"/>
              <a:pPr>
                <a:defRPr/>
              </a:pPr>
              <a:t>11</a:t>
            </a:fld>
            <a:endParaRPr lang="fr-CA"/>
          </a:p>
        </p:txBody>
      </p:sp>
    </p:spTree>
    <p:extLst>
      <p:ext uri="{BB962C8B-B14F-4D97-AF65-F5344CB8AC3E}">
        <p14:creationId xmlns:p14="http://schemas.microsoft.com/office/powerpoint/2010/main" val="8990434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3" name="Espace réservé des commentaires 2"/>
          <p:cNvSpPr>
            <a:spLocks noGrp="1"/>
          </p:cNvSpPr>
          <p:nvPr>
            <p:ph type="body" idx="1"/>
          </p:nvPr>
        </p:nvSpPr>
        <p:spPr>
          <a:xfrm>
            <a:off x="260648" y="4139952"/>
            <a:ext cx="6192688" cy="4800600"/>
          </a:xfrm>
        </p:spPr>
        <p:txBody>
          <a:bodyPr>
            <a:noAutofit/>
          </a:bodyPr>
          <a:lstStyle/>
          <a:p>
            <a:pPr marL="342889" indent="-342889" fontAlgn="auto">
              <a:spcAft>
                <a:spcPts val="0"/>
              </a:spcAft>
              <a:defRPr/>
            </a:pPr>
            <a:endParaRPr lang="fr-CA" sz="1000" dirty="0"/>
          </a:p>
        </p:txBody>
      </p:sp>
      <p:sp>
        <p:nvSpPr>
          <p:cNvPr id="111619" name="Espace réservé du numéro de diapositive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0D355B2-E6A2-4C90-8F3C-8ACBDD8EB08E}" type="slidenum">
              <a:rPr lang="fr-CA"/>
              <a:pPr fontAlgn="base">
                <a:spcBef>
                  <a:spcPct val="0"/>
                </a:spcBef>
                <a:spcAft>
                  <a:spcPct val="0"/>
                </a:spcAft>
              </a:pPr>
              <a:t>12</a:t>
            </a:fld>
            <a:endParaRPr lang="fr-CA"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pPr>
              <a:defRPr/>
            </a:pPr>
            <a:fld id="{49C66813-4660-4071-A3DA-45D67858CD7D}" type="slidenum">
              <a:rPr lang="fr-CA" smtClean="0"/>
              <a:pPr>
                <a:defRPr/>
              </a:pPr>
              <a:t>2</a:t>
            </a:fld>
            <a:endParaRPr lang="fr-CA"/>
          </a:p>
        </p:txBody>
      </p:sp>
    </p:spTree>
    <p:extLst>
      <p:ext uri="{BB962C8B-B14F-4D97-AF65-F5344CB8AC3E}">
        <p14:creationId xmlns:p14="http://schemas.microsoft.com/office/powerpoint/2010/main" val="29369855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Cette capsule permet à tous les participants de faire consensus sur ce qu’est le développement durable au niveau </a:t>
            </a:r>
            <a:r>
              <a:rPr lang="fr-CA" smtClean="0"/>
              <a:t>conceptuel et de voir </a:t>
            </a:r>
            <a:r>
              <a:rPr lang="fr-CA" dirty="0" smtClean="0"/>
              <a:t>comment cela se vit au quotidien au sein de l’organisation.</a:t>
            </a:r>
            <a:endParaRPr lang="fr-CA" dirty="0"/>
          </a:p>
        </p:txBody>
      </p:sp>
      <p:sp>
        <p:nvSpPr>
          <p:cNvPr id="4" name="Espace réservé du numéro de diapositive 3"/>
          <p:cNvSpPr>
            <a:spLocks noGrp="1"/>
          </p:cNvSpPr>
          <p:nvPr>
            <p:ph type="sldNum" sz="quarter" idx="10"/>
          </p:nvPr>
        </p:nvSpPr>
        <p:spPr/>
        <p:txBody>
          <a:bodyPr/>
          <a:lstStyle/>
          <a:p>
            <a:pPr>
              <a:defRPr/>
            </a:pPr>
            <a:fld id="{49C66813-4660-4071-A3DA-45D67858CD7D}" type="slidenum">
              <a:rPr lang="fr-CA" smtClean="0"/>
              <a:pPr>
                <a:defRPr/>
              </a:pPr>
              <a:t>3</a:t>
            </a:fld>
            <a:endParaRPr lang="fr-CA"/>
          </a:p>
        </p:txBody>
      </p:sp>
    </p:spTree>
    <p:extLst>
      <p:ext uri="{BB962C8B-B14F-4D97-AF65-F5344CB8AC3E}">
        <p14:creationId xmlns:p14="http://schemas.microsoft.com/office/powerpoint/2010/main" val="3730515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a:xfrm>
            <a:off x="685800" y="4343400"/>
            <a:ext cx="5486400" cy="4267200"/>
          </a:xfrm>
        </p:spPr>
        <p:txBody>
          <a:bodyPr>
            <a:normAutofit fontScale="92500" lnSpcReduction="20000"/>
          </a:bodyPr>
          <a:lstStyle/>
          <a:p>
            <a:r>
              <a:rPr lang="fr-CA" dirty="0" smtClean="0"/>
              <a:t>Discussion de groupe</a:t>
            </a:r>
          </a:p>
          <a:p>
            <a:endParaRPr lang="fr-CA" dirty="0" smtClean="0"/>
          </a:p>
          <a:p>
            <a:r>
              <a:rPr lang="fr-CA" dirty="0" smtClean="0"/>
              <a:t>Si le temps le permet, réaliser l’exercice suivant.</a:t>
            </a:r>
          </a:p>
          <a:p>
            <a:endParaRPr lang="fr-CA" dirty="0"/>
          </a:p>
          <a:p>
            <a:r>
              <a:rPr lang="fr-CA" b="1" dirty="0" smtClean="0"/>
              <a:t>Objectif de l’exercice : </a:t>
            </a:r>
          </a:p>
          <a:p>
            <a:endParaRPr lang="fr-CA" b="1" dirty="0" smtClean="0"/>
          </a:p>
          <a:p>
            <a:r>
              <a:rPr lang="fr-CA" b="0" dirty="0" smtClean="0"/>
              <a:t>Permettre à tous de s’exprimer à partir d’un mot choisi</a:t>
            </a:r>
            <a:r>
              <a:rPr lang="fr-CA" b="0" baseline="0" dirty="0" smtClean="0"/>
              <a:t> par un</a:t>
            </a:r>
            <a:r>
              <a:rPr lang="fr-CA" b="0" dirty="0" smtClean="0"/>
              <a:t> participant qui</a:t>
            </a:r>
            <a:r>
              <a:rPr lang="fr-CA" b="0" baseline="0" dirty="0" smtClean="0"/>
              <a:t> l’expliquera</a:t>
            </a:r>
            <a:r>
              <a:rPr lang="fr-CA" b="0" dirty="0" smtClean="0"/>
              <a:t> pour que les autres comprennent bien sa pensée.  D’autres peuvent continuer pour compléter.  </a:t>
            </a:r>
          </a:p>
          <a:p>
            <a:endParaRPr lang="fr-CA" dirty="0"/>
          </a:p>
          <a:p>
            <a:r>
              <a:rPr lang="fr-CA" b="1" dirty="0" smtClean="0"/>
              <a:t>Processus :</a:t>
            </a:r>
          </a:p>
          <a:p>
            <a:endParaRPr lang="fr-CA" dirty="0"/>
          </a:p>
          <a:p>
            <a:r>
              <a:rPr lang="fr-CA" dirty="0"/>
              <a:t>Remettre à chaque participant une feuille blanche et un crayon feutre.  </a:t>
            </a:r>
          </a:p>
          <a:p>
            <a:endParaRPr lang="fr-CA" dirty="0"/>
          </a:p>
          <a:p>
            <a:r>
              <a:rPr lang="fr-CA" dirty="0"/>
              <a:t>Demander aux </a:t>
            </a:r>
            <a:r>
              <a:rPr lang="fr-CA" dirty="0" smtClean="0"/>
              <a:t>participants</a:t>
            </a:r>
            <a:r>
              <a:rPr lang="fr-CA" dirty="0"/>
              <a:t> </a:t>
            </a:r>
            <a:r>
              <a:rPr lang="fr-CA" dirty="0" smtClean="0"/>
              <a:t>de répondre à la question avec un mot. Maintenir l’importance du « </a:t>
            </a:r>
            <a:r>
              <a:rPr lang="fr-CA" baseline="0" dirty="0" smtClean="0"/>
              <a:t>un</a:t>
            </a:r>
            <a:r>
              <a:rPr lang="fr-CA" dirty="0" smtClean="0"/>
              <a:t> mot » pour faire en sorte que le participant puisse ensuite s’exprimer pour expliquer ce qu’il a voulu dire par ce mot.</a:t>
            </a:r>
            <a:endParaRPr lang="fr-CA" dirty="0"/>
          </a:p>
          <a:p>
            <a:endParaRPr lang="fr-CA" dirty="0"/>
          </a:p>
          <a:p>
            <a:r>
              <a:rPr lang="fr-CA" dirty="0" smtClean="0"/>
              <a:t>Demander aux participants d’écrire en grosses lettres le mot et de remettre la feuille à l’animateur.</a:t>
            </a:r>
            <a:endParaRPr lang="fr-CA" dirty="0"/>
          </a:p>
          <a:p>
            <a:endParaRPr lang="fr-CA" dirty="0"/>
          </a:p>
          <a:p>
            <a:r>
              <a:rPr lang="fr-CA" dirty="0"/>
              <a:t>Ensuite, </a:t>
            </a:r>
            <a:r>
              <a:rPr lang="fr-CA" dirty="0" smtClean="0"/>
              <a:t>une </a:t>
            </a:r>
            <a:r>
              <a:rPr lang="fr-CA" dirty="0"/>
              <a:t>à </a:t>
            </a:r>
            <a:r>
              <a:rPr lang="fr-CA" dirty="0" smtClean="0"/>
              <a:t>une, montrer les feuilles </a:t>
            </a:r>
            <a:r>
              <a:rPr lang="fr-CA" dirty="0"/>
              <a:t>à l’ensemble des participants et </a:t>
            </a:r>
            <a:r>
              <a:rPr lang="fr-CA" dirty="0" smtClean="0"/>
              <a:t>demander </a:t>
            </a:r>
            <a:r>
              <a:rPr lang="fr-CA" dirty="0"/>
              <a:t>à celui qui a écrit le mot de l’expliquer</a:t>
            </a:r>
            <a:r>
              <a:rPr lang="fr-CA" dirty="0" smtClean="0"/>
              <a:t>. Permettre aux </a:t>
            </a:r>
            <a:r>
              <a:rPr lang="fr-CA" dirty="0"/>
              <a:t>autres participants </a:t>
            </a:r>
            <a:r>
              <a:rPr lang="fr-CA" dirty="0" smtClean="0"/>
              <a:t>d’interpréter l’idée </a:t>
            </a:r>
            <a:r>
              <a:rPr lang="fr-CA" dirty="0"/>
              <a:t>avancée.</a:t>
            </a:r>
          </a:p>
          <a:p>
            <a:endParaRPr lang="fr-CA" dirty="0"/>
          </a:p>
          <a:p>
            <a:r>
              <a:rPr lang="fr-CA" dirty="0" smtClean="0"/>
              <a:t>Coller</a:t>
            </a:r>
            <a:r>
              <a:rPr lang="fr-CA" baseline="0" dirty="0" smtClean="0"/>
              <a:t> les</a:t>
            </a:r>
            <a:r>
              <a:rPr lang="fr-CA" dirty="0" smtClean="0"/>
              <a:t> feuilles </a:t>
            </a:r>
            <a:r>
              <a:rPr lang="fr-CA" dirty="0"/>
              <a:t>une à </a:t>
            </a:r>
            <a:r>
              <a:rPr lang="fr-CA" dirty="0" smtClean="0"/>
              <a:t>une</a:t>
            </a:r>
            <a:r>
              <a:rPr lang="fr-CA" baseline="0" dirty="0" smtClean="0"/>
              <a:t> sur le mur</a:t>
            </a:r>
            <a:r>
              <a:rPr lang="fr-CA" dirty="0" smtClean="0"/>
              <a:t> </a:t>
            </a:r>
            <a:r>
              <a:rPr lang="fr-CA" dirty="0"/>
              <a:t>après </a:t>
            </a:r>
            <a:r>
              <a:rPr lang="fr-CA" dirty="0" smtClean="0"/>
              <a:t>chacune des explications. Séparer les feuilles selon quatre sujets :  </a:t>
            </a:r>
            <a:r>
              <a:rPr lang="fr-CA" dirty="0"/>
              <a:t>gouvernance, finance et </a:t>
            </a:r>
            <a:r>
              <a:rPr lang="fr-CA" dirty="0" smtClean="0"/>
              <a:t>économie</a:t>
            </a:r>
            <a:r>
              <a:rPr lang="fr-CA" dirty="0"/>
              <a:t>, </a:t>
            </a:r>
            <a:r>
              <a:rPr lang="fr-CA" dirty="0" smtClean="0"/>
              <a:t>environnement </a:t>
            </a:r>
            <a:r>
              <a:rPr lang="fr-CA" dirty="0"/>
              <a:t>et </a:t>
            </a:r>
            <a:r>
              <a:rPr lang="fr-CA" dirty="0" smtClean="0"/>
              <a:t>société.  </a:t>
            </a:r>
            <a:endParaRPr lang="fr-CA" dirty="0"/>
          </a:p>
          <a:p>
            <a:endParaRPr lang="fr-CA" dirty="0"/>
          </a:p>
          <a:p>
            <a:r>
              <a:rPr lang="fr-CA" dirty="0" smtClean="0"/>
              <a:t>Faire </a:t>
            </a:r>
            <a:r>
              <a:rPr lang="fr-CA" dirty="0"/>
              <a:t>la synthèse des réponses en signifiant clairement que le DD englobe toutes ces dimensions.</a:t>
            </a:r>
          </a:p>
          <a:p>
            <a:endParaRPr lang="fr-CA" dirty="0"/>
          </a:p>
        </p:txBody>
      </p:sp>
      <p:sp>
        <p:nvSpPr>
          <p:cNvPr id="4" name="Espace réservé du numéro de diapositive 3"/>
          <p:cNvSpPr>
            <a:spLocks noGrp="1"/>
          </p:cNvSpPr>
          <p:nvPr>
            <p:ph type="sldNum" sz="quarter" idx="10"/>
          </p:nvPr>
        </p:nvSpPr>
        <p:spPr/>
        <p:txBody>
          <a:bodyPr/>
          <a:lstStyle/>
          <a:p>
            <a:pPr>
              <a:defRPr/>
            </a:pPr>
            <a:fld id="{49C66813-4660-4071-A3DA-45D67858CD7D}" type="slidenum">
              <a:rPr lang="fr-CA" smtClean="0"/>
              <a:pPr>
                <a:defRPr/>
              </a:pPr>
              <a:t>4</a:t>
            </a:fld>
            <a:endParaRPr lang="fr-CA"/>
          </a:p>
        </p:txBody>
      </p:sp>
    </p:spTree>
    <p:extLst>
      <p:ext uri="{BB962C8B-B14F-4D97-AF65-F5344CB8AC3E}">
        <p14:creationId xmlns:p14="http://schemas.microsoft.com/office/powerpoint/2010/main" val="42418132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defTabSz="900593" eaLnBrk="1" fontAlgn="auto" hangingPunct="1">
              <a:spcBef>
                <a:spcPts val="0"/>
              </a:spcBef>
              <a:spcAft>
                <a:spcPts val="0"/>
              </a:spcAft>
              <a:defRPr/>
            </a:pPr>
            <a:r>
              <a:rPr lang="fr-CA" dirty="0">
                <a:latin typeface="Arial" pitchFamily="34" charset="0"/>
                <a:cs typeface="Arial" pitchFamily="34" charset="0"/>
              </a:rPr>
              <a:t>Définition du développement durable </a:t>
            </a:r>
            <a:r>
              <a:rPr lang="fr-CA" dirty="0" smtClean="0">
                <a:latin typeface="Arial" pitchFamily="34" charset="0"/>
                <a:cs typeface="Arial" pitchFamily="34" charset="0"/>
              </a:rPr>
              <a:t>(Loi 118) :</a:t>
            </a:r>
            <a:endParaRPr lang="fr-CA" i="1" dirty="0">
              <a:latin typeface="Arial" pitchFamily="34" charset="0"/>
              <a:cs typeface="Arial" pitchFamily="34" charset="0"/>
            </a:endParaRPr>
          </a:p>
          <a:p>
            <a:pPr>
              <a:buNone/>
            </a:pPr>
            <a:endParaRPr lang="fr-CA" i="1" dirty="0">
              <a:solidFill>
                <a:schemeClr val="tx1">
                  <a:lumMod val="65000"/>
                  <a:lumOff val="35000"/>
                </a:schemeClr>
              </a:solidFill>
              <a:latin typeface="Arial" pitchFamily="34" charset="0"/>
              <a:cs typeface="Arial" pitchFamily="34" charset="0"/>
            </a:endParaRPr>
          </a:p>
          <a:p>
            <a:pPr>
              <a:buBlip>
                <a:blip r:embed="rId3"/>
              </a:buBlip>
            </a:pPr>
            <a:r>
              <a:rPr lang="fr-CA" i="1" dirty="0">
                <a:solidFill>
                  <a:schemeClr val="tx1">
                    <a:lumMod val="65000"/>
                    <a:lumOff val="35000"/>
                  </a:schemeClr>
                </a:solidFill>
                <a:latin typeface="Arial" pitchFamily="34" charset="0"/>
                <a:cs typeface="Arial" pitchFamily="34" charset="0"/>
              </a:rPr>
              <a:t>Un </a:t>
            </a:r>
            <a:r>
              <a:rPr lang="fr-CA" b="1" i="1" dirty="0">
                <a:solidFill>
                  <a:schemeClr val="tx1">
                    <a:lumMod val="65000"/>
                    <a:lumOff val="35000"/>
                  </a:schemeClr>
                </a:solidFill>
                <a:latin typeface="Arial" pitchFamily="34" charset="0"/>
                <a:cs typeface="Arial" pitchFamily="34" charset="0"/>
              </a:rPr>
              <a:t>développement</a:t>
            </a:r>
            <a:r>
              <a:rPr lang="fr-CA" i="1" dirty="0">
                <a:solidFill>
                  <a:schemeClr val="tx1">
                    <a:lumMod val="65000"/>
                    <a:lumOff val="35000"/>
                  </a:schemeClr>
                </a:solidFill>
                <a:latin typeface="Arial" pitchFamily="34" charset="0"/>
                <a:cs typeface="Arial" pitchFamily="34" charset="0"/>
              </a:rPr>
              <a:t> qui répond aux </a:t>
            </a:r>
            <a:r>
              <a:rPr lang="fr-CA" b="1" i="1" dirty="0">
                <a:solidFill>
                  <a:schemeClr val="tx1">
                    <a:lumMod val="65000"/>
                    <a:lumOff val="35000"/>
                  </a:schemeClr>
                </a:solidFill>
                <a:latin typeface="Arial" pitchFamily="34" charset="0"/>
                <a:cs typeface="Arial" pitchFamily="34" charset="0"/>
              </a:rPr>
              <a:t>besoins</a:t>
            </a:r>
            <a:r>
              <a:rPr lang="fr-CA" i="1" dirty="0">
                <a:solidFill>
                  <a:schemeClr val="tx1">
                    <a:lumMod val="65000"/>
                    <a:lumOff val="35000"/>
                  </a:schemeClr>
                </a:solidFill>
                <a:latin typeface="Arial" pitchFamily="34" charset="0"/>
                <a:cs typeface="Arial" pitchFamily="34" charset="0"/>
              </a:rPr>
              <a:t> du présent sans compromettre la </a:t>
            </a:r>
            <a:r>
              <a:rPr lang="fr-CA" b="1" i="1" dirty="0">
                <a:solidFill>
                  <a:schemeClr val="tx1">
                    <a:lumMod val="65000"/>
                    <a:lumOff val="35000"/>
                  </a:schemeClr>
                </a:solidFill>
                <a:latin typeface="Arial" pitchFamily="34" charset="0"/>
                <a:cs typeface="Arial" pitchFamily="34" charset="0"/>
              </a:rPr>
              <a:t>capacité</a:t>
            </a:r>
            <a:r>
              <a:rPr lang="fr-CA" i="1" dirty="0">
                <a:solidFill>
                  <a:schemeClr val="tx1">
                    <a:lumMod val="65000"/>
                    <a:lumOff val="35000"/>
                  </a:schemeClr>
                </a:solidFill>
                <a:latin typeface="Arial" pitchFamily="34" charset="0"/>
                <a:cs typeface="Arial" pitchFamily="34" charset="0"/>
              </a:rPr>
              <a:t> des générations futures à répondre aux leurs. </a:t>
            </a:r>
          </a:p>
          <a:p>
            <a:pPr>
              <a:buBlip>
                <a:blip r:embed="rId3"/>
              </a:buBlip>
            </a:pPr>
            <a:endParaRPr lang="fr-CA" dirty="0">
              <a:solidFill>
                <a:schemeClr val="tx1">
                  <a:lumMod val="65000"/>
                  <a:lumOff val="35000"/>
                </a:schemeClr>
              </a:solidFill>
              <a:latin typeface="Arial" pitchFamily="34" charset="0"/>
              <a:cs typeface="Arial" pitchFamily="34" charset="0"/>
            </a:endParaRPr>
          </a:p>
          <a:p>
            <a:pPr>
              <a:buBlip>
                <a:blip r:embed="rId3"/>
              </a:buBlip>
            </a:pPr>
            <a:r>
              <a:rPr lang="fr-CA" i="1" dirty="0">
                <a:solidFill>
                  <a:schemeClr val="tx1">
                    <a:lumMod val="65000"/>
                    <a:lumOff val="35000"/>
                  </a:schemeClr>
                </a:solidFill>
                <a:latin typeface="Arial" pitchFamily="34" charset="0"/>
                <a:cs typeface="Arial" pitchFamily="34" charset="0"/>
              </a:rPr>
              <a:t>Le développement durable s’appuie sur une </a:t>
            </a:r>
            <a:r>
              <a:rPr lang="fr-CA" b="1" i="1" dirty="0">
                <a:solidFill>
                  <a:schemeClr val="tx1">
                    <a:lumMod val="65000"/>
                    <a:lumOff val="35000"/>
                  </a:schemeClr>
                </a:solidFill>
                <a:latin typeface="Arial" pitchFamily="34" charset="0"/>
                <a:cs typeface="Arial" pitchFamily="34" charset="0"/>
              </a:rPr>
              <a:t>vision à long terme </a:t>
            </a:r>
            <a:r>
              <a:rPr lang="fr-CA" i="1" dirty="0">
                <a:solidFill>
                  <a:schemeClr val="tx1">
                    <a:lumMod val="65000"/>
                    <a:lumOff val="35000"/>
                  </a:schemeClr>
                </a:solidFill>
                <a:latin typeface="Arial" pitchFamily="34" charset="0"/>
                <a:cs typeface="Arial" pitchFamily="34" charset="0"/>
              </a:rPr>
              <a:t>qui prend en compte le </a:t>
            </a:r>
            <a:r>
              <a:rPr lang="fr-CA" b="1" i="1" dirty="0">
                <a:solidFill>
                  <a:schemeClr val="tx1">
                    <a:lumMod val="65000"/>
                    <a:lumOff val="35000"/>
                  </a:schemeClr>
                </a:solidFill>
                <a:latin typeface="Arial" pitchFamily="34" charset="0"/>
                <a:cs typeface="Arial" pitchFamily="34" charset="0"/>
              </a:rPr>
              <a:t>caractère indissociable </a:t>
            </a:r>
            <a:r>
              <a:rPr lang="fr-CA" i="1" dirty="0">
                <a:solidFill>
                  <a:schemeClr val="tx1">
                    <a:lumMod val="65000"/>
                    <a:lumOff val="35000"/>
                  </a:schemeClr>
                </a:solidFill>
                <a:latin typeface="Arial" pitchFamily="34" charset="0"/>
                <a:cs typeface="Arial" pitchFamily="34" charset="0"/>
              </a:rPr>
              <a:t>des dimensions environnementale, sociale et économique des activités de développement. </a:t>
            </a:r>
          </a:p>
          <a:p>
            <a:endParaRPr lang="fr-CA" dirty="0"/>
          </a:p>
        </p:txBody>
      </p:sp>
      <p:sp>
        <p:nvSpPr>
          <p:cNvPr id="4" name="Espace réservé du numéro de diapositive 3"/>
          <p:cNvSpPr>
            <a:spLocks noGrp="1"/>
          </p:cNvSpPr>
          <p:nvPr>
            <p:ph type="sldNum" sz="quarter" idx="10"/>
          </p:nvPr>
        </p:nvSpPr>
        <p:spPr/>
        <p:txBody>
          <a:bodyPr/>
          <a:lstStyle/>
          <a:p>
            <a:fld id="{339D51C7-B40D-4D22-9FE8-142F7B1BBB45}" type="slidenum">
              <a:rPr lang="fr-CA" smtClean="0"/>
              <a:t>5</a:t>
            </a:fld>
            <a:endParaRPr lang="fr-CA"/>
          </a:p>
        </p:txBody>
      </p:sp>
    </p:spTree>
    <p:extLst>
      <p:ext uri="{BB962C8B-B14F-4D97-AF65-F5344CB8AC3E}">
        <p14:creationId xmlns:p14="http://schemas.microsoft.com/office/powerpoint/2010/main" val="12830491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lide Image Placeholder 1"/>
          <p:cNvSpPr>
            <a:spLocks noGrp="1" noRot="1" noChangeAspect="1" noTextEdit="1"/>
          </p:cNvSpPr>
          <p:nvPr>
            <p:ph type="sldImg"/>
          </p:nvPr>
        </p:nvSpPr>
        <p:spPr bwMode="auto">
          <a:noFill/>
          <a:ln>
            <a:solidFill>
              <a:srgbClr val="000000"/>
            </a:solidFill>
            <a:miter lim="800000"/>
            <a:headEnd/>
            <a:tailEnd/>
          </a:ln>
        </p:spPr>
      </p:sp>
      <p:sp>
        <p:nvSpPr>
          <p:cNvPr id="73731" name="Notes Placeholder 2"/>
          <p:cNvSpPr>
            <a:spLocks noGrp="1"/>
          </p:cNvSpPr>
          <p:nvPr>
            <p:ph type="body" idx="1"/>
          </p:nvPr>
        </p:nvSpPr>
        <p:spPr bwMode="auto">
          <a:xfrm>
            <a:off x="332656" y="4343400"/>
            <a:ext cx="6120680" cy="4549080"/>
          </a:xfrm>
        </p:spPr>
        <p:txBody>
          <a:bodyPr wrap="square" numCol="1" anchor="t" anchorCtr="0" compatLnSpc="1">
            <a:prstTxWarp prst="textNoShape">
              <a:avLst/>
            </a:prstTxWarp>
            <a:normAutofit/>
          </a:bodyPr>
          <a:lstStyle/>
          <a:p>
            <a:r>
              <a:rPr lang="fr-CA" sz="1000" dirty="0" smtClean="0"/>
              <a:t>Les gestes qui comptent réalisés par la communauté internationale pour faire avancer le mouvement mondial et l’adoption d’un développement durable planétaire (les principaux forums de discussion et de décision) :</a:t>
            </a:r>
          </a:p>
          <a:p>
            <a:endParaRPr lang="fr-CA" sz="1000" dirty="0" smtClean="0"/>
          </a:p>
          <a:p>
            <a:r>
              <a:rPr lang="fr-CA" sz="1000" dirty="0" smtClean="0"/>
              <a:t>1951 : L’opposition à la croissance économique - Union internationale pour la conservation de la nature – ONG</a:t>
            </a:r>
          </a:p>
          <a:p>
            <a:r>
              <a:rPr lang="fr-CA" sz="1000" dirty="0" smtClean="0"/>
              <a:t>1970-72 : Halte à la croissance – Club de Rome et ONG</a:t>
            </a:r>
          </a:p>
          <a:p>
            <a:r>
              <a:rPr lang="fr-CA" sz="1000" dirty="0" smtClean="0"/>
              <a:t>1972 : Conciliation entre économie et environnement – conférence des Nations Unies sur l’environnement (conférence de Stockholm)</a:t>
            </a:r>
          </a:p>
          <a:p>
            <a:r>
              <a:rPr lang="fr-CA" sz="1000" dirty="0" smtClean="0"/>
              <a:t>1987 : Notre avenir à tous - Rapport </a:t>
            </a:r>
            <a:r>
              <a:rPr lang="fr-CA" sz="1000" dirty="0" err="1" smtClean="0"/>
              <a:t>Bruntland</a:t>
            </a:r>
            <a:r>
              <a:rPr lang="fr-CA" sz="1000" dirty="0" smtClean="0"/>
              <a:t> =&gt; Équilibre entre économie, environnement et société</a:t>
            </a:r>
          </a:p>
          <a:p>
            <a:r>
              <a:rPr lang="fr-CA" sz="1000" dirty="0" smtClean="0"/>
              <a:t>1992 : Sommet de la Terre, Rio de Janeiro (A 21) =&gt; Établissement des 27 principes fondamentaux du DD</a:t>
            </a:r>
          </a:p>
          <a:p>
            <a:r>
              <a:rPr lang="fr-CA" sz="1000" dirty="0" smtClean="0"/>
              <a:t>2002 : Sommet de Johannesburg =&gt; Les</a:t>
            </a:r>
            <a:r>
              <a:rPr lang="fr-CA" sz="1000" baseline="0" dirty="0" smtClean="0"/>
              <a:t> e</a:t>
            </a:r>
            <a:r>
              <a:rPr lang="fr-CA" sz="1000" dirty="0" smtClean="0"/>
              <a:t>ntreprises ont le devoir de contribuer à l’émergence de communautés et de</a:t>
            </a:r>
            <a:r>
              <a:rPr lang="fr-CA" sz="1000" baseline="0" dirty="0" smtClean="0"/>
              <a:t> </a:t>
            </a:r>
            <a:r>
              <a:rPr lang="fr-CA" sz="1000" dirty="0" smtClean="0"/>
              <a:t>sociétés équitables et durables.</a:t>
            </a:r>
          </a:p>
          <a:p>
            <a:r>
              <a:rPr lang="fr-CA" sz="1000" dirty="0" smtClean="0"/>
              <a:t>2006 : Kyoto =&gt; Émissions CO</a:t>
            </a:r>
            <a:r>
              <a:rPr lang="fr-CA" sz="1000" baseline="-25000" dirty="0" smtClean="0"/>
              <a:t>2</a:t>
            </a:r>
            <a:r>
              <a:rPr lang="fr-CA" sz="1000" dirty="0" smtClean="0"/>
              <a:t>, objectifs quantifiés émissions CO</a:t>
            </a:r>
            <a:r>
              <a:rPr lang="fr-CA" sz="1000" baseline="-25000" dirty="0" smtClean="0"/>
              <a:t>2</a:t>
            </a:r>
          </a:p>
          <a:p>
            <a:r>
              <a:rPr lang="fr-CA" sz="1000" dirty="0" smtClean="0"/>
              <a:t>2009 : Copenhague (suivi Kyoto) =&gt; Marché du carbone</a:t>
            </a:r>
          </a:p>
          <a:p>
            <a:r>
              <a:rPr lang="fr-CA" sz="1000" dirty="0" smtClean="0"/>
              <a:t>2012 : RIO+20, Sommet de la Terre, Rio de Janeiro</a:t>
            </a:r>
          </a:p>
        </p:txBody>
      </p:sp>
      <p:sp>
        <p:nvSpPr>
          <p:cNvPr id="6246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F529C80-A0E7-4A33-9AB1-510BB6EBCAE0}" type="slidenum">
              <a:rPr lang="fr-CA"/>
              <a:pPr fontAlgn="base">
                <a:spcBef>
                  <a:spcPct val="0"/>
                </a:spcBef>
                <a:spcAft>
                  <a:spcPct val="0"/>
                </a:spcAft>
              </a:pPr>
              <a:t>6</a:t>
            </a:fld>
            <a:endParaRPr lang="fr-C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a:xfrm>
            <a:off x="76200" y="4114800"/>
            <a:ext cx="6705600" cy="4876800"/>
          </a:xfrm>
        </p:spPr>
        <p:txBody>
          <a:bodyPr>
            <a:noAutofit/>
          </a:bodyPr>
          <a:lstStyle/>
          <a:p>
            <a:r>
              <a:rPr lang="en-CA" sz="1000" b="1" dirty="0" smtClean="0"/>
              <a:t>EXEMPLES : </a:t>
            </a:r>
          </a:p>
          <a:p>
            <a:endParaRPr lang="en-CA" sz="1000" b="1" dirty="0" smtClean="0"/>
          </a:p>
          <a:p>
            <a:r>
              <a:rPr lang="en-CA" sz="1000" b="1" dirty="0" smtClean="0"/>
              <a:t>TOMS : </a:t>
            </a:r>
            <a:r>
              <a:rPr lang="en-CA" sz="1000" dirty="0" err="1" smtClean="0"/>
              <a:t>Modèle</a:t>
            </a:r>
            <a:r>
              <a:rPr lang="en-CA" sz="1000" baseline="0" dirty="0" smtClean="0"/>
              <a:t> </a:t>
            </a:r>
            <a:r>
              <a:rPr lang="en-CA" sz="1000" baseline="0" dirty="0" err="1" smtClean="0"/>
              <a:t>d’affaires</a:t>
            </a:r>
            <a:r>
              <a:rPr lang="en-CA" sz="1000" baseline="0" dirty="0" smtClean="0"/>
              <a:t> </a:t>
            </a:r>
          </a:p>
          <a:p>
            <a:r>
              <a:rPr lang="en-CA" sz="1000" baseline="0" dirty="0" smtClean="0"/>
              <a:t> </a:t>
            </a:r>
            <a:r>
              <a:rPr lang="fr-CA" sz="1000" dirty="0" smtClean="0"/>
              <a:t>« One </a:t>
            </a:r>
            <a:r>
              <a:rPr lang="fr-CA" sz="1000" dirty="0"/>
              <a:t>for </a:t>
            </a:r>
            <a:r>
              <a:rPr lang="fr-CA" sz="1000" dirty="0" smtClean="0"/>
              <a:t>One » </a:t>
            </a:r>
            <a:r>
              <a:rPr lang="fr-CA" sz="1000" dirty="0"/>
              <a:t>est la devise de l'entreprise Toms </a:t>
            </a:r>
            <a:r>
              <a:rPr lang="fr-CA" sz="1000" dirty="0" err="1">
                <a:hlinkClick r:id="rId3"/>
              </a:rPr>
              <a:t>Shoes</a:t>
            </a:r>
            <a:r>
              <a:rPr lang="fr-CA" sz="1000" dirty="0"/>
              <a:t> qui, pour chaque paire de chaussures achetée, en offre une autre paire à un enfant en Argentine, en </a:t>
            </a:r>
            <a:r>
              <a:rPr lang="fr-CA" sz="1000" dirty="0" smtClean="0"/>
              <a:t>Éthiopie </a:t>
            </a:r>
            <a:r>
              <a:rPr lang="fr-CA" sz="1000" dirty="0"/>
              <a:t>ou en Afrique du </a:t>
            </a:r>
            <a:r>
              <a:rPr lang="fr-CA" sz="1000" dirty="0" smtClean="0"/>
              <a:t>Sud. La </a:t>
            </a:r>
            <a:r>
              <a:rPr lang="fr-CA" sz="1000" dirty="0"/>
              <a:t>marque caritative américaine a été fondée en 2006 par Blake </a:t>
            </a:r>
            <a:r>
              <a:rPr lang="fr-CA" sz="1000" dirty="0" err="1" smtClean="0"/>
              <a:t>Mycoskie</a:t>
            </a:r>
            <a:r>
              <a:rPr lang="fr-CA" sz="1000" dirty="0" smtClean="0"/>
              <a:t>, alors âgé </a:t>
            </a:r>
            <a:r>
              <a:rPr lang="fr-CA" sz="1000" dirty="0"/>
              <a:t>de </a:t>
            </a:r>
            <a:r>
              <a:rPr lang="fr-CA" sz="1000" dirty="0" smtClean="0"/>
              <a:t>28 ans</a:t>
            </a:r>
            <a:r>
              <a:rPr lang="fr-CA" sz="1000" dirty="0"/>
              <a:t>. L'intitulé de sa fonction figurant sur sa carte de visite détonne </a:t>
            </a:r>
            <a:r>
              <a:rPr lang="fr-CA" sz="1000" dirty="0" smtClean="0"/>
              <a:t>déjà : </a:t>
            </a:r>
            <a:r>
              <a:rPr lang="fr-CA" sz="1000" dirty="0"/>
              <a:t>on peut y lire </a:t>
            </a:r>
            <a:r>
              <a:rPr lang="fr-CA" sz="1000" dirty="0" smtClean="0"/>
              <a:t>« </a:t>
            </a:r>
            <a:r>
              <a:rPr lang="fr-CA" sz="1000" dirty="0" err="1" smtClean="0"/>
              <a:t>Chief</a:t>
            </a:r>
            <a:r>
              <a:rPr lang="fr-CA" sz="1000" dirty="0" smtClean="0"/>
              <a:t> </a:t>
            </a:r>
            <a:r>
              <a:rPr lang="fr-CA" sz="1000" dirty="0" err="1"/>
              <a:t>Shoe</a:t>
            </a:r>
            <a:r>
              <a:rPr lang="fr-CA" sz="1000" dirty="0"/>
              <a:t> </a:t>
            </a:r>
            <a:r>
              <a:rPr lang="fr-CA" sz="1000" dirty="0" err="1" smtClean="0"/>
              <a:t>Giver</a:t>
            </a:r>
            <a:r>
              <a:rPr lang="fr-CA" sz="1000" dirty="0" smtClean="0"/>
              <a:t> ». </a:t>
            </a:r>
            <a:r>
              <a:rPr lang="fr-CA" sz="1000" dirty="0"/>
              <a:t>Son concept est unique au </a:t>
            </a:r>
            <a:r>
              <a:rPr lang="fr-CA" sz="1000" dirty="0" smtClean="0"/>
              <a:t>monde </a:t>
            </a:r>
            <a:r>
              <a:rPr lang="fr-CA" sz="1000" dirty="0"/>
              <a:t>(avec déjà plus de </a:t>
            </a:r>
            <a:r>
              <a:rPr lang="fr-CA" sz="1000" dirty="0" smtClean="0"/>
              <a:t>140 000 paires </a:t>
            </a:r>
            <a:r>
              <a:rPr lang="fr-CA" sz="1000" dirty="0"/>
              <a:t>offertes</a:t>
            </a:r>
            <a:r>
              <a:rPr lang="fr-CA" sz="1000" dirty="0" smtClean="0"/>
              <a:t>). </a:t>
            </a:r>
          </a:p>
          <a:p>
            <a:r>
              <a:rPr lang="en-CA" sz="1000" dirty="0" smtClean="0">
                <a:hlinkClick r:id="rId4"/>
              </a:rPr>
              <a:t>http://www.toms.com/</a:t>
            </a:r>
            <a:endParaRPr lang="en-CA" sz="1000" dirty="0" smtClean="0"/>
          </a:p>
          <a:p>
            <a:endParaRPr lang="en-CA" sz="1000" dirty="0" smtClean="0"/>
          </a:p>
          <a:p>
            <a:r>
              <a:rPr lang="en-CA" sz="1000" b="1" dirty="0" smtClean="0"/>
              <a:t>HP : </a:t>
            </a:r>
            <a:r>
              <a:rPr lang="en-CA" sz="1000" dirty="0" smtClean="0"/>
              <a:t>Reprise des </a:t>
            </a:r>
            <a:r>
              <a:rPr lang="en-CA" sz="1000" dirty="0" err="1" smtClean="0"/>
              <a:t>produits</a:t>
            </a:r>
            <a:r>
              <a:rPr lang="en-CA" sz="1000" dirty="0" smtClean="0"/>
              <a:t> en fin de vie</a:t>
            </a:r>
          </a:p>
          <a:p>
            <a:r>
              <a:rPr lang="fr-CA" sz="1000" dirty="0" smtClean="0"/>
              <a:t>La conception des produits est une phase essentielle, car c'est elle qui conditionne la capacité à réutiliser ou à recycler de façon rentable les produits en fin de vie. </a:t>
            </a:r>
            <a:r>
              <a:rPr lang="fr-CA" sz="1000" dirty="0" smtClean="0">
                <a:hlinkClick r:id="rId5"/>
              </a:rPr>
              <a:t>http://h41111.www4.hp.com/globalcitizenship/fr/fr/environment/recycle/overview.html</a:t>
            </a:r>
            <a:endParaRPr lang="fr-CA" sz="1000" dirty="0" smtClean="0"/>
          </a:p>
          <a:p>
            <a:endParaRPr lang="en-CA" sz="1000" dirty="0" smtClean="0"/>
          </a:p>
          <a:p>
            <a:r>
              <a:rPr lang="en-CA" sz="1000" b="1" dirty="0" smtClean="0"/>
              <a:t>FREITAG : </a:t>
            </a:r>
            <a:r>
              <a:rPr lang="en-CA" sz="1000" dirty="0" smtClean="0"/>
              <a:t>Sacs </a:t>
            </a:r>
            <a:r>
              <a:rPr lang="en-CA" sz="1000" dirty="0" err="1" smtClean="0"/>
              <a:t>fabriqués</a:t>
            </a:r>
            <a:r>
              <a:rPr lang="en-CA" sz="1000" baseline="0" dirty="0" smtClean="0"/>
              <a:t> à </a:t>
            </a:r>
            <a:r>
              <a:rPr lang="en-CA" sz="1000" baseline="0" dirty="0" err="1" smtClean="0"/>
              <a:t>partir</a:t>
            </a:r>
            <a:r>
              <a:rPr lang="en-CA" sz="1000" baseline="0" dirty="0" smtClean="0"/>
              <a:t> de </a:t>
            </a:r>
            <a:r>
              <a:rPr lang="en-CA" sz="1000" baseline="0" dirty="0" err="1" smtClean="0"/>
              <a:t>bannières</a:t>
            </a:r>
            <a:r>
              <a:rPr lang="en-CA" sz="1000" baseline="0" dirty="0" smtClean="0"/>
              <a:t> </a:t>
            </a:r>
            <a:r>
              <a:rPr lang="en-CA" sz="1000" baseline="0" dirty="0" err="1" smtClean="0"/>
              <a:t>réutilisées</a:t>
            </a:r>
            <a:endParaRPr lang="en-CA" sz="1000" baseline="0" dirty="0" smtClean="0"/>
          </a:p>
          <a:p>
            <a:r>
              <a:rPr lang="en-CA" sz="1000" baseline="0" dirty="0" smtClean="0"/>
              <a:t>Mode Montréal a </a:t>
            </a:r>
            <a:r>
              <a:rPr lang="en-CA" sz="1000" baseline="0" dirty="0" err="1" smtClean="0"/>
              <a:t>repris</a:t>
            </a:r>
            <a:r>
              <a:rPr lang="en-CA" sz="1000" baseline="0" dirty="0" smtClean="0"/>
              <a:t> </a:t>
            </a:r>
            <a:r>
              <a:rPr lang="en-CA" sz="1000" baseline="0" dirty="0" err="1" smtClean="0"/>
              <a:t>l’idée</a:t>
            </a:r>
            <a:r>
              <a:rPr lang="en-CA" sz="1000" baseline="0" dirty="0" smtClean="0"/>
              <a:t> avec les </a:t>
            </a:r>
            <a:r>
              <a:rPr lang="en-CA" sz="1000" baseline="0" dirty="0" err="1" smtClean="0"/>
              <a:t>affiches</a:t>
            </a:r>
            <a:r>
              <a:rPr lang="en-CA" sz="1000" baseline="0" dirty="0" smtClean="0"/>
              <a:t> de la </a:t>
            </a:r>
            <a:r>
              <a:rPr lang="en-CA" sz="1000" baseline="0" dirty="0" err="1" smtClean="0"/>
              <a:t>semaine</a:t>
            </a:r>
            <a:r>
              <a:rPr lang="en-CA" sz="1000" baseline="0" dirty="0" smtClean="0"/>
              <a:t> de la mode de Montréal </a:t>
            </a:r>
            <a:r>
              <a:rPr lang="en-CA" sz="1000" dirty="0" smtClean="0">
                <a:hlinkClick r:id="rId6"/>
              </a:rPr>
              <a:t>http://www.freitag.ch/shop/FREITAG/page/tarps_sourcing_fr/detail.jsf</a:t>
            </a:r>
            <a:endParaRPr lang="en-CA" sz="1000" dirty="0" smtClean="0"/>
          </a:p>
          <a:p>
            <a:endParaRPr lang="en-CA" sz="1000" dirty="0" smtClean="0"/>
          </a:p>
          <a:p>
            <a:r>
              <a:rPr lang="en-CA" sz="1000" b="1" dirty="0" smtClean="0"/>
              <a:t>CAFÉ ÉQUITABLE : </a:t>
            </a:r>
            <a:r>
              <a:rPr lang="en-CA" sz="1000" b="0" dirty="0" smtClean="0"/>
              <a:t>N</a:t>
            </a:r>
            <a:r>
              <a:rPr lang="en-CA" sz="1000" dirty="0" smtClean="0"/>
              <a:t>otions de commerce </a:t>
            </a:r>
            <a:r>
              <a:rPr lang="en-CA" sz="1000" dirty="0" err="1" smtClean="0"/>
              <a:t>équitable</a:t>
            </a:r>
            <a:r>
              <a:rPr lang="fr-CA" sz="1000" dirty="0"/>
              <a:t/>
            </a:r>
            <a:br>
              <a:rPr lang="fr-CA" sz="1000" dirty="0"/>
            </a:br>
            <a:r>
              <a:rPr lang="fr-CA" sz="1000" dirty="0"/>
              <a:t>Le commerce équitable est un </a:t>
            </a:r>
            <a:r>
              <a:rPr lang="fr-CA" sz="1000" u="sng" dirty="0"/>
              <a:t>partenariat</a:t>
            </a:r>
            <a:r>
              <a:rPr lang="fr-CA" sz="1000" dirty="0"/>
              <a:t> </a:t>
            </a:r>
            <a:r>
              <a:rPr lang="fr-CA" sz="1000" dirty="0" smtClean="0"/>
              <a:t>commercial </a:t>
            </a:r>
            <a:r>
              <a:rPr lang="fr-CA" sz="1000" dirty="0"/>
              <a:t>basé sur le dialogue, la transparence et le </a:t>
            </a:r>
            <a:r>
              <a:rPr lang="fr-CA" sz="1000" dirty="0" smtClean="0"/>
              <a:t>respect </a:t>
            </a:r>
            <a:r>
              <a:rPr lang="fr-CA" sz="1000" dirty="0"/>
              <a:t>qui vise plus d'équité dans le commerce international à l'heure de la mondialisation. Le commerce équitable contribue au </a:t>
            </a:r>
            <a:r>
              <a:rPr lang="fr-CA" sz="1000" u="sng" dirty="0"/>
              <a:t>développement durable</a:t>
            </a:r>
            <a:r>
              <a:rPr lang="fr-CA" sz="1000" dirty="0"/>
              <a:t> en proposant de meilleures conditions commerciales aux producteurs marginalisés, particulièrement ceux de </a:t>
            </a:r>
            <a:r>
              <a:rPr lang="fr-CA" sz="1000" dirty="0" smtClean="0"/>
              <a:t>l'hémisphère </a:t>
            </a:r>
            <a:r>
              <a:rPr lang="fr-CA" sz="1000" dirty="0"/>
              <a:t>S</a:t>
            </a:r>
            <a:r>
              <a:rPr lang="fr-CA" sz="1000" dirty="0" smtClean="0"/>
              <a:t>ud</a:t>
            </a:r>
            <a:r>
              <a:rPr lang="fr-CA" sz="1000" dirty="0"/>
              <a:t>, en sécurisant leurs droits</a:t>
            </a:r>
            <a:r>
              <a:rPr lang="fr-CA" sz="1000" dirty="0" smtClean="0"/>
              <a:t>. Les </a:t>
            </a:r>
            <a:r>
              <a:rPr lang="fr-CA" sz="1000" u="sng" dirty="0"/>
              <a:t>objectifs</a:t>
            </a:r>
            <a:r>
              <a:rPr lang="fr-CA" sz="1000" dirty="0"/>
              <a:t> du commerce équitable </a:t>
            </a:r>
            <a:r>
              <a:rPr lang="fr-CA" sz="1000" dirty="0" smtClean="0"/>
              <a:t>sont :</a:t>
            </a:r>
            <a:r>
              <a:rPr lang="fr-CA" sz="1000" dirty="0"/>
              <a:t/>
            </a:r>
            <a:br>
              <a:rPr lang="fr-CA" sz="1000" dirty="0"/>
            </a:br>
            <a:r>
              <a:rPr lang="fr-CA" sz="1000" dirty="0" smtClean="0"/>
              <a:t>– </a:t>
            </a:r>
            <a:r>
              <a:rPr lang="fr-CA" sz="1000" dirty="0"/>
              <a:t>Assurer une juste rémunération du travail des producteurs et </a:t>
            </a:r>
            <a:r>
              <a:rPr lang="fr-CA" sz="1000" dirty="0" smtClean="0"/>
              <a:t>des artisans </a:t>
            </a:r>
            <a:r>
              <a:rPr lang="fr-CA" sz="1000" dirty="0"/>
              <a:t>les plus </a:t>
            </a:r>
            <a:r>
              <a:rPr lang="fr-CA" sz="1000" dirty="0" smtClean="0"/>
              <a:t>défavorisés </a:t>
            </a:r>
            <a:r>
              <a:rPr lang="fr-CA" sz="1000" dirty="0"/>
              <a:t>pour leur permettre de satisfaire </a:t>
            </a:r>
            <a:r>
              <a:rPr lang="fr-CA" sz="1000" dirty="0" smtClean="0"/>
              <a:t>leurs </a:t>
            </a:r>
            <a:r>
              <a:rPr lang="fr-CA" sz="1000" dirty="0"/>
              <a:t>besoins élémentaires en matière de santé, d'éducation, de </a:t>
            </a:r>
            <a:r>
              <a:rPr lang="fr-CA" sz="1000" dirty="0" smtClean="0"/>
              <a:t>logement et </a:t>
            </a:r>
            <a:r>
              <a:rPr lang="fr-CA" sz="1000" dirty="0"/>
              <a:t>de protection </a:t>
            </a:r>
            <a:r>
              <a:rPr lang="fr-CA" sz="1000" dirty="0" smtClean="0"/>
              <a:t>sociale;</a:t>
            </a:r>
            <a:r>
              <a:rPr lang="fr-CA" sz="1000" dirty="0"/>
              <a:t/>
            </a:r>
            <a:br>
              <a:rPr lang="fr-CA" sz="1000" dirty="0"/>
            </a:br>
            <a:r>
              <a:rPr lang="fr-CA" sz="1000" dirty="0" smtClean="0"/>
              <a:t>– Garantir </a:t>
            </a:r>
            <a:r>
              <a:rPr lang="fr-CA" sz="1000" dirty="0"/>
              <a:t>le respect des droits fondamentaux des personnes comme le refus de l'exploitation des enfants, du travail </a:t>
            </a:r>
            <a:r>
              <a:rPr lang="fr-CA" sz="1000" dirty="0" smtClean="0"/>
              <a:t>forcé et </a:t>
            </a:r>
            <a:r>
              <a:rPr lang="fr-CA" sz="1000" dirty="0"/>
              <a:t>de </a:t>
            </a:r>
            <a:r>
              <a:rPr lang="fr-CA" sz="1000" dirty="0" smtClean="0"/>
              <a:t>l'esclavage;</a:t>
            </a:r>
            <a:r>
              <a:rPr lang="fr-CA" sz="1000" dirty="0"/>
              <a:t/>
            </a:r>
            <a:br>
              <a:rPr lang="fr-CA" sz="1000" dirty="0"/>
            </a:br>
            <a:r>
              <a:rPr lang="fr-CA" sz="1000" dirty="0" smtClean="0"/>
              <a:t>–</a:t>
            </a:r>
            <a:r>
              <a:rPr lang="fr-CA" sz="1000" baseline="0" dirty="0" smtClean="0"/>
              <a:t> </a:t>
            </a:r>
            <a:r>
              <a:rPr lang="fr-CA" sz="1000" dirty="0" smtClean="0"/>
              <a:t>Instaurer </a:t>
            </a:r>
            <a:r>
              <a:rPr lang="fr-CA" sz="1000" dirty="0"/>
              <a:t>des relations durables et équitables entre partenaires </a:t>
            </a:r>
            <a:r>
              <a:rPr lang="fr-CA" sz="1000" dirty="0" smtClean="0"/>
              <a:t>économiques; </a:t>
            </a:r>
            <a:r>
              <a:rPr lang="fr-CA" sz="1000" dirty="0"/>
              <a:t/>
            </a:r>
            <a:br>
              <a:rPr lang="fr-CA" sz="1000" dirty="0"/>
            </a:br>
            <a:r>
              <a:rPr lang="fr-CA" sz="1000" dirty="0" smtClean="0"/>
              <a:t>–</a:t>
            </a:r>
            <a:r>
              <a:rPr lang="fr-CA" sz="1000" baseline="0" dirty="0" smtClean="0"/>
              <a:t> </a:t>
            </a:r>
            <a:r>
              <a:rPr lang="fr-CA" sz="1000" dirty="0" smtClean="0"/>
              <a:t>Favoriser </a:t>
            </a:r>
            <a:r>
              <a:rPr lang="fr-CA" sz="1000" dirty="0"/>
              <a:t>la préservation de </a:t>
            </a:r>
            <a:r>
              <a:rPr lang="fr-CA" sz="1000" dirty="0" smtClean="0"/>
              <a:t>l'environnement;</a:t>
            </a:r>
            <a:r>
              <a:rPr lang="fr-CA" sz="1000" dirty="0"/>
              <a:t/>
            </a:r>
            <a:br>
              <a:rPr lang="fr-CA" sz="1000" dirty="0"/>
            </a:br>
            <a:r>
              <a:rPr lang="fr-CA" sz="1000" dirty="0" smtClean="0"/>
              <a:t>–</a:t>
            </a:r>
            <a:r>
              <a:rPr lang="fr-CA" sz="1000" baseline="0" dirty="0" smtClean="0"/>
              <a:t> </a:t>
            </a:r>
            <a:r>
              <a:rPr lang="fr-CA" sz="1000" dirty="0" smtClean="0"/>
              <a:t>Proposer </a:t>
            </a:r>
            <a:r>
              <a:rPr lang="fr-CA" sz="1000" dirty="0"/>
              <a:t>aux consommateurs des produits de qualité</a:t>
            </a:r>
            <a:r>
              <a:rPr lang="fr-CA" sz="1000" dirty="0" smtClean="0"/>
              <a:t>.</a:t>
            </a:r>
          </a:p>
          <a:p>
            <a:r>
              <a:rPr lang="fr-CA" sz="1000" dirty="0">
                <a:hlinkClick r:id="rId7"/>
              </a:rPr>
              <a:t>http://</a:t>
            </a:r>
            <a:r>
              <a:rPr lang="fr-CA" sz="1000" dirty="0" smtClean="0">
                <a:hlinkClick r:id="rId7"/>
              </a:rPr>
              <a:t>www.equiterre.org/fiche/tous-les-details-sur-le-cafe-equitable</a:t>
            </a:r>
            <a:endParaRPr lang="fr-CA" sz="1000" dirty="0" smtClean="0"/>
          </a:p>
          <a:p>
            <a:endParaRPr lang="fr-CA" sz="1000" dirty="0"/>
          </a:p>
          <a:p>
            <a:endParaRPr lang="en-CA" dirty="0" smtClean="0"/>
          </a:p>
        </p:txBody>
      </p:sp>
      <p:sp>
        <p:nvSpPr>
          <p:cNvPr id="4" name="Espace réservé du numéro de diapositive 3"/>
          <p:cNvSpPr>
            <a:spLocks noGrp="1"/>
          </p:cNvSpPr>
          <p:nvPr>
            <p:ph type="sldNum" sz="quarter" idx="10"/>
          </p:nvPr>
        </p:nvSpPr>
        <p:spPr/>
        <p:txBody>
          <a:bodyPr/>
          <a:lstStyle/>
          <a:p>
            <a:pPr>
              <a:defRPr/>
            </a:pPr>
            <a:fld id="{33995AC4-2E9B-4926-9F5A-395ABFF1C6D5}" type="slidenum">
              <a:rPr lang="fr-CA" smtClean="0"/>
              <a:pPr>
                <a:defRPr/>
              </a:pPr>
              <a:t>7</a:t>
            </a:fld>
            <a:endParaRPr lang="fr-CA"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Autofit/>
          </a:bodyPr>
          <a:lstStyle/>
          <a:p>
            <a:pPr fontAlgn="auto">
              <a:spcAft>
                <a:spcPts val="0"/>
              </a:spcAft>
              <a:defRPr/>
            </a:pPr>
            <a:r>
              <a:rPr lang="en-CA" sz="1100" b="1" dirty="0" smtClean="0"/>
              <a:t>Interface </a:t>
            </a:r>
            <a:r>
              <a:rPr lang="en-CA" sz="1100" b="1" dirty="0" err="1" smtClean="0"/>
              <a:t>Flor</a:t>
            </a:r>
            <a:r>
              <a:rPr lang="en-CA" sz="1100" b="1" dirty="0" smtClean="0"/>
              <a:t> :</a:t>
            </a:r>
            <a:r>
              <a:rPr lang="en-CA" sz="1100" b="0" baseline="0" dirty="0" smtClean="0"/>
              <a:t> </a:t>
            </a:r>
            <a:r>
              <a:rPr lang="en-CA" sz="1100" dirty="0" err="1" smtClean="0"/>
              <a:t>Intégration</a:t>
            </a:r>
            <a:r>
              <a:rPr lang="en-CA" sz="1100" dirty="0" smtClean="0"/>
              <a:t> du </a:t>
            </a:r>
            <a:r>
              <a:rPr lang="en-CA" sz="1100" dirty="0" err="1" smtClean="0"/>
              <a:t>développement</a:t>
            </a:r>
            <a:r>
              <a:rPr lang="en-CA" sz="1100" baseline="0" dirty="0" smtClean="0"/>
              <a:t> durable </a:t>
            </a:r>
            <a:r>
              <a:rPr lang="en-CA" sz="1100" baseline="0" dirty="0" err="1" smtClean="0"/>
              <a:t>dans</a:t>
            </a:r>
            <a:r>
              <a:rPr lang="en-CA" sz="1100" baseline="0" dirty="0" smtClean="0"/>
              <a:t> le </a:t>
            </a:r>
            <a:r>
              <a:rPr lang="en-CA" sz="1100" baseline="0" dirty="0" err="1" smtClean="0"/>
              <a:t>modèle</a:t>
            </a:r>
            <a:r>
              <a:rPr lang="en-CA" sz="1100" baseline="0" dirty="0" smtClean="0"/>
              <a:t> </a:t>
            </a:r>
            <a:r>
              <a:rPr lang="en-CA" sz="1100" baseline="0" dirty="0" err="1" smtClean="0"/>
              <a:t>d’affaires</a:t>
            </a:r>
            <a:endParaRPr lang="en-CA" sz="1100" baseline="0" dirty="0" smtClean="0"/>
          </a:p>
          <a:p>
            <a:r>
              <a:rPr lang="en-US" sz="1100" b="0" dirty="0" smtClean="0"/>
              <a:t>Vision : « </a:t>
            </a:r>
            <a:r>
              <a:rPr lang="en-US" sz="1100" b="0" i="1" dirty="0" smtClean="0"/>
              <a:t>T</a:t>
            </a:r>
            <a:r>
              <a:rPr lang="en-US" sz="1100" i="1" dirty="0" smtClean="0"/>
              <a:t>o be the first company that, by its deeds, shows the entire industrial world what sustainability is in all its dimensions: People, process, product, place and profits — by 2020 — and in doing so we will become restorative through the power of influence.</a:t>
            </a:r>
            <a:r>
              <a:rPr lang="en-US" sz="1100" i="1" baseline="0" dirty="0" smtClean="0"/>
              <a:t> »</a:t>
            </a:r>
            <a:r>
              <a:rPr lang="en-US" sz="1100" i="1" dirty="0" smtClean="0"/>
              <a:t> </a:t>
            </a:r>
            <a:endParaRPr lang="en-CA" sz="1100" i="1" dirty="0" smtClean="0"/>
          </a:p>
          <a:p>
            <a:pPr fontAlgn="auto">
              <a:spcAft>
                <a:spcPts val="0"/>
              </a:spcAft>
              <a:defRPr/>
            </a:pPr>
            <a:r>
              <a:rPr lang="en-CA" sz="1100" dirty="0" smtClean="0">
                <a:hlinkClick r:id="rId3"/>
              </a:rPr>
              <a:t>http://www.interfaceglobal.com/</a:t>
            </a:r>
            <a:endParaRPr lang="en-CA" sz="1100" dirty="0" smtClean="0"/>
          </a:p>
          <a:p>
            <a:pPr fontAlgn="auto">
              <a:spcAft>
                <a:spcPts val="0"/>
              </a:spcAft>
              <a:defRPr/>
            </a:pPr>
            <a:endParaRPr lang="en-CA" sz="1100" dirty="0"/>
          </a:p>
          <a:p>
            <a:r>
              <a:rPr lang="fr-CA" sz="1100" dirty="0" err="1" smtClean="0"/>
              <a:t>Interfaceflor</a:t>
            </a:r>
            <a:r>
              <a:rPr lang="fr-CA" sz="1100" dirty="0" smtClean="0"/>
              <a:t> </a:t>
            </a:r>
            <a:r>
              <a:rPr lang="fr-CA" sz="1100" dirty="0"/>
              <a:t>est une entreprise qui se spécialise dans les dalles de tapis (une offre de solutions flexibles en matière de revêtement de sol pour le marché des entreprises</a:t>
            </a:r>
            <a:r>
              <a:rPr lang="fr-CA" sz="1100" dirty="0" smtClean="0"/>
              <a:t>). </a:t>
            </a:r>
            <a:r>
              <a:rPr lang="fr-CA" sz="1100" dirty="0" err="1"/>
              <a:t>Interfaceflor</a:t>
            </a:r>
            <a:r>
              <a:rPr lang="fr-CA" sz="1100" dirty="0"/>
              <a:t> existe depuis </a:t>
            </a:r>
            <a:r>
              <a:rPr lang="fr-CA" sz="1100" dirty="0" smtClean="0"/>
              <a:t>1973</a:t>
            </a:r>
            <a:r>
              <a:rPr lang="fr-CA" sz="1100" baseline="0" dirty="0" smtClean="0"/>
              <a:t> et</a:t>
            </a:r>
            <a:r>
              <a:rPr lang="fr-CA" sz="1100" dirty="0" smtClean="0"/>
              <a:t> </a:t>
            </a:r>
            <a:r>
              <a:rPr lang="fr-CA" sz="1100" dirty="0"/>
              <a:t>est aujourd’hui le </a:t>
            </a:r>
            <a:r>
              <a:rPr lang="fr-CA" sz="1100" dirty="0" smtClean="0"/>
              <a:t>leadeur </a:t>
            </a:r>
            <a:r>
              <a:rPr lang="fr-CA" sz="1100" dirty="0"/>
              <a:t>mondial du revêtement de sol textile modulaire.</a:t>
            </a:r>
          </a:p>
          <a:p>
            <a:r>
              <a:rPr lang="fr-CA" sz="1100" dirty="0"/>
              <a:t> </a:t>
            </a:r>
          </a:p>
          <a:p>
            <a:r>
              <a:rPr lang="fr-CA" sz="1100" dirty="0"/>
              <a:t>En 1994, le Président fondateur Ray Anderson a pris la décision de complètement changer la stratégie de l’entreprise pour y intégrer une culture de DD</a:t>
            </a:r>
            <a:r>
              <a:rPr lang="fr-CA" sz="1100" dirty="0" smtClean="0"/>
              <a:t>. </a:t>
            </a:r>
            <a:r>
              <a:rPr lang="fr-CA" sz="1100" dirty="0"/>
              <a:t>Ce </a:t>
            </a:r>
            <a:r>
              <a:rPr lang="fr-CA" sz="1100" dirty="0" smtClean="0"/>
              <a:t>chef de file a </a:t>
            </a:r>
            <a:r>
              <a:rPr lang="fr-CA" sz="1100" dirty="0"/>
              <a:t>pris conscience de la façon dont l’industrie utilisait les ressources naturelles et rejetait ses déchets sans se soucier de l’avenir de la planète (déchets polluants et émissions de CO</a:t>
            </a:r>
            <a:r>
              <a:rPr lang="fr-CA" sz="1100" baseline="-25000" dirty="0"/>
              <a:t>2</a:t>
            </a:r>
            <a:r>
              <a:rPr lang="fr-CA" sz="1100" dirty="0"/>
              <a:t>).  Il a su comprendre avant les autres que la problématique environnementale allait devenir partie </a:t>
            </a:r>
            <a:r>
              <a:rPr lang="fr-CA" sz="1100" dirty="0" smtClean="0"/>
              <a:t>intégrante </a:t>
            </a:r>
            <a:r>
              <a:rPr lang="fr-CA" sz="1100" dirty="0"/>
              <a:t>de la gestion des entreprises et une des clés essentielles pour assurer leur pérennité. Il a démontré comment une entreprise traditionnelle peut intégrer un modèle de développement durable et continuer à faire des affaires.</a:t>
            </a:r>
          </a:p>
          <a:p>
            <a:pPr fontAlgn="auto">
              <a:spcAft>
                <a:spcPts val="0"/>
              </a:spcAft>
              <a:defRPr/>
            </a:pPr>
            <a:endParaRPr lang="en-CA" sz="1100" dirty="0" smtClean="0"/>
          </a:p>
          <a:p>
            <a:pPr fontAlgn="auto">
              <a:spcAft>
                <a:spcPts val="0"/>
              </a:spcAft>
              <a:defRPr/>
            </a:pPr>
            <a:r>
              <a:rPr lang="en-CA" sz="1100" b="1" dirty="0" smtClean="0"/>
              <a:t>Cascades</a:t>
            </a:r>
            <a:r>
              <a:rPr lang="en-CA" sz="1100" b="0" dirty="0" smtClean="0"/>
              <a:t> :</a:t>
            </a:r>
            <a:r>
              <a:rPr lang="en-CA" sz="1100" b="0" baseline="0" dirty="0" smtClean="0"/>
              <a:t> </a:t>
            </a:r>
            <a:r>
              <a:rPr lang="en-CA" sz="1100" b="0" dirty="0" err="1" smtClean="0"/>
              <a:t>Profonde</a:t>
            </a:r>
            <a:r>
              <a:rPr lang="en-CA" sz="1100" b="0" dirty="0" smtClean="0"/>
              <a:t> </a:t>
            </a:r>
            <a:r>
              <a:rPr lang="en-CA" sz="1100" b="0" dirty="0" err="1" smtClean="0"/>
              <a:t>philosophie</a:t>
            </a:r>
            <a:r>
              <a:rPr lang="en-CA" sz="1100" b="0" dirty="0" smtClean="0"/>
              <a:t> </a:t>
            </a:r>
            <a:r>
              <a:rPr lang="en-CA" sz="1100" b="0" dirty="0" err="1" smtClean="0"/>
              <a:t>d’entreprise</a:t>
            </a:r>
            <a:r>
              <a:rPr lang="en-CA" sz="1100" b="0" dirty="0" smtClean="0"/>
              <a:t> </a:t>
            </a:r>
            <a:r>
              <a:rPr lang="en-CA" sz="1100" b="0" dirty="0" err="1" smtClean="0"/>
              <a:t>basée</a:t>
            </a:r>
            <a:r>
              <a:rPr lang="en-CA" sz="1100" b="0" dirty="0" smtClean="0"/>
              <a:t> sur le respect,</a:t>
            </a:r>
            <a:r>
              <a:rPr lang="en-CA" sz="1100" b="0" baseline="0" dirty="0" smtClean="0"/>
              <a:t> le travail </a:t>
            </a:r>
            <a:r>
              <a:rPr lang="en-CA" sz="1100" b="0" baseline="0" dirty="0" err="1" smtClean="0"/>
              <a:t>d’équipe</a:t>
            </a:r>
            <a:r>
              <a:rPr lang="en-CA" sz="1100" b="0" baseline="0" dirty="0" smtClean="0"/>
              <a:t>, </a:t>
            </a:r>
            <a:r>
              <a:rPr lang="en-CA" sz="1100" b="0" baseline="0" dirty="0" err="1" smtClean="0"/>
              <a:t>l’autonomie</a:t>
            </a:r>
            <a:r>
              <a:rPr lang="en-CA" sz="1100" b="0" baseline="0" dirty="0" smtClean="0"/>
              <a:t>, la capacité </a:t>
            </a:r>
            <a:r>
              <a:rPr lang="en-CA" sz="1100" b="0" baseline="0" dirty="0" err="1" smtClean="0"/>
              <a:t>d’adaptation</a:t>
            </a:r>
            <a:r>
              <a:rPr lang="en-CA" sz="1100" b="0" baseline="0" dirty="0" smtClean="0"/>
              <a:t>, </a:t>
            </a:r>
            <a:r>
              <a:rPr lang="en-CA" sz="1100" b="0" baseline="0" dirty="0" err="1" smtClean="0"/>
              <a:t>l’initiative</a:t>
            </a:r>
            <a:r>
              <a:rPr lang="en-CA" sz="1100" b="0" baseline="0" dirty="0" smtClean="0"/>
              <a:t> et les communications</a:t>
            </a:r>
            <a:endParaRPr lang="en-CA" sz="1100" b="0" dirty="0" smtClean="0"/>
          </a:p>
          <a:p>
            <a:pPr fontAlgn="auto">
              <a:spcAft>
                <a:spcPts val="0"/>
              </a:spcAft>
              <a:defRPr/>
            </a:pPr>
            <a:r>
              <a:rPr lang="en-CA" sz="1100" b="0" dirty="0" smtClean="0"/>
              <a:t>Le </a:t>
            </a:r>
            <a:r>
              <a:rPr lang="en-CA" sz="1100" b="0" baseline="0" dirty="0" err="1" smtClean="0"/>
              <a:t>groupe</a:t>
            </a:r>
            <a:r>
              <a:rPr lang="en-CA" sz="1100" b="0" baseline="0" dirty="0" smtClean="0"/>
              <a:t> </a:t>
            </a:r>
            <a:r>
              <a:rPr lang="en-CA" sz="1100" b="0" baseline="0" dirty="0" err="1" smtClean="0"/>
              <a:t>est</a:t>
            </a:r>
            <a:r>
              <a:rPr lang="en-CA" sz="1100" b="0" baseline="0" dirty="0" smtClean="0"/>
              <a:t> </a:t>
            </a:r>
            <a:r>
              <a:rPr lang="en-CA" sz="1100" b="0" baseline="0" dirty="0" err="1" smtClean="0"/>
              <a:t>exemplaire</a:t>
            </a:r>
            <a:r>
              <a:rPr lang="en-CA" sz="1100" b="0" baseline="0" dirty="0" smtClean="0"/>
              <a:t> </a:t>
            </a:r>
            <a:r>
              <a:rPr lang="en-CA" sz="1100" b="0" baseline="0" dirty="0" err="1" smtClean="0"/>
              <a:t>dans</a:t>
            </a:r>
            <a:r>
              <a:rPr lang="en-CA" sz="1100" b="0" baseline="0" dirty="0" smtClean="0"/>
              <a:t> le </a:t>
            </a:r>
            <a:r>
              <a:rPr lang="en-CA" sz="1100" b="0" baseline="0" dirty="0" err="1" smtClean="0"/>
              <a:t>domaine</a:t>
            </a:r>
            <a:r>
              <a:rPr lang="en-CA" sz="1100" b="0" baseline="0" dirty="0" smtClean="0"/>
              <a:t> international.</a:t>
            </a:r>
          </a:p>
          <a:p>
            <a:pPr fontAlgn="auto">
              <a:spcAft>
                <a:spcPts val="0"/>
              </a:spcAft>
              <a:defRPr/>
            </a:pPr>
            <a:r>
              <a:rPr lang="en-CA" sz="1100" b="0" dirty="0" smtClean="0">
                <a:hlinkClick r:id="rId4"/>
              </a:rPr>
              <a:t>http://www.cascades.com/profil/philosophie</a:t>
            </a:r>
            <a:endParaRPr lang="en-CA" sz="1100" b="0" dirty="0" smtClean="0"/>
          </a:p>
          <a:p>
            <a:pPr fontAlgn="auto">
              <a:spcAft>
                <a:spcPts val="0"/>
              </a:spcAft>
              <a:defRPr/>
            </a:pPr>
            <a:endParaRPr lang="en-CA" sz="1100" b="0" dirty="0" smtClean="0"/>
          </a:p>
        </p:txBody>
      </p:sp>
      <p:sp>
        <p:nvSpPr>
          <p:cNvPr id="4" name="Espace réservé du numéro de diapositive 3"/>
          <p:cNvSpPr>
            <a:spLocks noGrp="1"/>
          </p:cNvSpPr>
          <p:nvPr>
            <p:ph type="sldNum" sz="quarter" idx="10"/>
          </p:nvPr>
        </p:nvSpPr>
        <p:spPr/>
        <p:txBody>
          <a:bodyPr/>
          <a:lstStyle/>
          <a:p>
            <a:pPr>
              <a:defRPr/>
            </a:pPr>
            <a:fld id="{33995AC4-2E9B-4926-9F5A-395ABFF1C6D5}" type="slidenum">
              <a:rPr lang="fr-CA" smtClean="0"/>
              <a:pPr>
                <a:defRPr/>
              </a:pPr>
              <a:t>8</a:t>
            </a:fld>
            <a:endParaRPr lang="fr-CA"/>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CA" sz="1000" dirty="0" smtClean="0"/>
              <a:t>Agenda 21 :</a:t>
            </a:r>
            <a:r>
              <a:rPr lang="fr-CA" sz="1000" baseline="0" dirty="0" smtClean="0"/>
              <a:t> </a:t>
            </a:r>
            <a:r>
              <a:rPr lang="fr-CA" sz="1000" dirty="0" smtClean="0"/>
              <a:t>Une démarche de développement durable propre à une collectivité (ex. : une municipalité</a:t>
            </a:r>
            <a:r>
              <a:rPr lang="fr-CA" sz="1000" baseline="0" dirty="0" smtClean="0"/>
              <a:t> ou</a:t>
            </a:r>
            <a:r>
              <a:rPr lang="fr-CA" sz="1000" dirty="0" smtClean="0"/>
              <a:t> une région) </a:t>
            </a:r>
          </a:p>
          <a:p>
            <a:endParaRPr lang="fr-CA" sz="1000" dirty="0"/>
          </a:p>
          <a:p>
            <a:r>
              <a:rPr lang="fr-CA" sz="1000" dirty="0" smtClean="0"/>
              <a:t>Un Agenda 21 </a:t>
            </a:r>
            <a:r>
              <a:rPr lang="fr-CA" sz="1000" dirty="0"/>
              <a:t>consiste en un programme d'action dans lequel les acteurs et les citoyens d'une collectivité précisent leur propre objectif de développement durable et la manière de les atteindre. </a:t>
            </a:r>
            <a:endParaRPr lang="fr-CA" sz="1000" dirty="0" smtClean="0"/>
          </a:p>
          <a:p>
            <a:endParaRPr lang="fr-CA" sz="1000" b="1" dirty="0"/>
          </a:p>
          <a:p>
            <a:r>
              <a:rPr lang="fr-CA" sz="1000" dirty="0" smtClean="0"/>
              <a:t>Pour de plus amples renseignements sur la région Sorel-Tracy de la Montérégie : </a:t>
            </a:r>
            <a:endParaRPr lang="en-CA" sz="1000" dirty="0" smtClean="0"/>
          </a:p>
          <a:p>
            <a:r>
              <a:rPr lang="fr-CA" sz="1400" dirty="0" smtClean="0">
                <a:hlinkClick r:id="rId3"/>
              </a:rPr>
              <a:t>http://www.ville.sorel.qc.ca/main.cfm?l=fr&amp;p=01_100&amp;CID=33</a:t>
            </a:r>
            <a:endParaRPr lang="fr-CA" sz="1400" dirty="0" smtClean="0"/>
          </a:p>
          <a:p>
            <a:endParaRPr lang="fr-CA" sz="1400" dirty="0"/>
          </a:p>
          <a:p>
            <a:r>
              <a:rPr lang="fr-CA" sz="1000" dirty="0"/>
              <a:t>Pour plus d’information sur les </a:t>
            </a:r>
            <a:r>
              <a:rPr lang="fr-CA" sz="1000" dirty="0" smtClean="0"/>
              <a:t>Agendas 21 locaux :</a:t>
            </a:r>
            <a:endParaRPr lang="fr-CA" sz="1000" dirty="0"/>
          </a:p>
          <a:p>
            <a:r>
              <a:rPr lang="fr-CA" sz="1400" dirty="0">
                <a:hlinkClick r:id="rId4"/>
              </a:rPr>
              <a:t>http://</a:t>
            </a:r>
            <a:r>
              <a:rPr lang="fr-CA" sz="1400" dirty="0" smtClean="0">
                <a:hlinkClick r:id="rId4"/>
              </a:rPr>
              <a:t>a21l.qc.ca</a:t>
            </a:r>
            <a:endParaRPr lang="fr-CA" sz="1400" dirty="0" smtClean="0"/>
          </a:p>
          <a:p>
            <a:endParaRPr lang="fr-CA" sz="1400" dirty="0"/>
          </a:p>
          <a:p>
            <a:endParaRPr lang="fr-CA" sz="1400" dirty="0" smtClean="0"/>
          </a:p>
          <a:p>
            <a:endParaRPr lang="fr-CA" sz="1400" dirty="0" smtClean="0"/>
          </a:p>
          <a:p>
            <a:endParaRPr lang="fr-CA" sz="1400" dirty="0" smtClean="0"/>
          </a:p>
          <a:p>
            <a:endParaRPr lang="fr-CA"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Master" Target="../slideMasters/slideMaster1.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1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3.png"/><Relationship Id="rId7"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16.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3.png"/><Relationship Id="rId7"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CA"/>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CA"/>
          </a:p>
        </p:txBody>
      </p:sp>
      <p:sp>
        <p:nvSpPr>
          <p:cNvPr id="4" name="Espace réservé de la date 3"/>
          <p:cNvSpPr>
            <a:spLocks noGrp="1"/>
          </p:cNvSpPr>
          <p:nvPr>
            <p:ph type="dt" sz="half" idx="10"/>
          </p:nvPr>
        </p:nvSpPr>
        <p:spPr/>
        <p:txBody>
          <a:bodyPr/>
          <a:lstStyle/>
          <a:p>
            <a:fld id="{3276EB0A-1E2E-4384-91FB-87AC2EFA2456}" type="datetimeFigureOut">
              <a:rPr lang="fr-CA" smtClean="0"/>
              <a:t>2013-04-01</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DAA7013E-86E7-42DB-A17E-28C0618AD9C2}" type="slidenum">
              <a:rPr lang="fr-CA" smtClean="0"/>
              <a:t>‹N°›</a:t>
            </a:fld>
            <a:endParaRPr lang="fr-CA"/>
          </a:p>
        </p:txBody>
      </p:sp>
    </p:spTree>
    <p:extLst>
      <p:ext uri="{BB962C8B-B14F-4D97-AF65-F5344CB8AC3E}">
        <p14:creationId xmlns:p14="http://schemas.microsoft.com/office/powerpoint/2010/main" val="3873075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p>
            <a:fld id="{3276EB0A-1E2E-4384-91FB-87AC2EFA2456}" type="datetimeFigureOut">
              <a:rPr lang="fr-CA" smtClean="0"/>
              <a:t>2013-04-01</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DAA7013E-86E7-42DB-A17E-28C0618AD9C2}" type="slidenum">
              <a:rPr lang="fr-CA" smtClean="0"/>
              <a:t>‹N°›</a:t>
            </a:fld>
            <a:endParaRPr lang="fr-CA"/>
          </a:p>
        </p:txBody>
      </p:sp>
    </p:spTree>
    <p:extLst>
      <p:ext uri="{BB962C8B-B14F-4D97-AF65-F5344CB8AC3E}">
        <p14:creationId xmlns:p14="http://schemas.microsoft.com/office/powerpoint/2010/main" val="9383664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CA"/>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p>
            <a:fld id="{3276EB0A-1E2E-4384-91FB-87AC2EFA2456}" type="datetimeFigureOut">
              <a:rPr lang="fr-CA" smtClean="0"/>
              <a:t>2013-04-01</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DAA7013E-86E7-42DB-A17E-28C0618AD9C2}" type="slidenum">
              <a:rPr lang="fr-CA" smtClean="0"/>
              <a:t>‹N°›</a:t>
            </a:fld>
            <a:endParaRPr lang="fr-CA"/>
          </a:p>
        </p:txBody>
      </p:sp>
    </p:spTree>
    <p:extLst>
      <p:ext uri="{BB962C8B-B14F-4D97-AF65-F5344CB8AC3E}">
        <p14:creationId xmlns:p14="http://schemas.microsoft.com/office/powerpoint/2010/main" val="2610713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Diapositive de titre">
    <p:spTree>
      <p:nvGrpSpPr>
        <p:cNvPr id="1" name=""/>
        <p:cNvGrpSpPr/>
        <p:nvPr/>
      </p:nvGrpSpPr>
      <p:grpSpPr>
        <a:xfrm>
          <a:off x="0" y="0"/>
          <a:ext cx="0" cy="0"/>
          <a:chOff x="0" y="0"/>
          <a:chExt cx="0" cy="0"/>
        </a:xfrm>
      </p:grpSpPr>
      <p:pic>
        <p:nvPicPr>
          <p:cNvPr id="5" name="Picture 1" descr="THEME BNQ.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2" descr="Bande rouge.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1438" y="0"/>
            <a:ext cx="34131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ctrTitle"/>
          </p:nvPr>
        </p:nvSpPr>
        <p:spPr>
          <a:xfrm>
            <a:off x="5500694" y="928670"/>
            <a:ext cx="3100382" cy="2500329"/>
          </a:xfrm>
          <a:prstGeom prst="rect">
            <a:avLst/>
          </a:prstGeom>
        </p:spPr>
        <p:txBody>
          <a:bodyPr/>
          <a:lstStyle>
            <a:lvl1pPr algn="r">
              <a:lnSpc>
                <a:spcPts val="4200"/>
              </a:lnSpc>
              <a:defRPr sz="4000">
                <a:solidFill>
                  <a:schemeClr val="tx1">
                    <a:lumMod val="65000"/>
                    <a:lumOff val="35000"/>
                  </a:schemeClr>
                </a:solidFill>
                <a:latin typeface="Arial" pitchFamily="34" charset="0"/>
                <a:cs typeface="Arial" pitchFamily="34" charset="0"/>
              </a:defRPr>
            </a:lvl1pPr>
          </a:lstStyle>
          <a:p>
            <a:r>
              <a:rPr lang="en-US" smtClean="0"/>
              <a:t>Click to edit Master title style</a:t>
            </a:r>
            <a:endParaRPr lang="fr-CA" dirty="0"/>
          </a:p>
        </p:txBody>
      </p:sp>
      <p:sp>
        <p:nvSpPr>
          <p:cNvPr id="10" name="Espace réservé pour une image  9"/>
          <p:cNvSpPr>
            <a:spLocks noGrp="1"/>
          </p:cNvSpPr>
          <p:nvPr>
            <p:ph type="pic" sz="quarter" idx="10"/>
          </p:nvPr>
        </p:nvSpPr>
        <p:spPr>
          <a:xfrm>
            <a:off x="6215074" y="5786454"/>
            <a:ext cx="2428892" cy="714358"/>
          </a:xfrm>
          <a:prstGeom prst="rect">
            <a:avLst/>
          </a:prstGeom>
        </p:spPr>
        <p:txBody>
          <a:bodyPr/>
          <a:lstStyle>
            <a:lvl1pPr>
              <a:defRPr/>
            </a:lvl1pPr>
          </a:lstStyle>
          <a:p>
            <a:pPr lvl="0"/>
            <a:r>
              <a:rPr lang="en-US" noProof="0" smtClean="0"/>
              <a:t>Click icon to add picture</a:t>
            </a:r>
            <a:endParaRPr lang="fr-CA" noProof="0" dirty="0"/>
          </a:p>
        </p:txBody>
      </p:sp>
      <p:sp>
        <p:nvSpPr>
          <p:cNvPr id="12" name="Espace réservé du texte 11"/>
          <p:cNvSpPr>
            <a:spLocks noGrp="1"/>
          </p:cNvSpPr>
          <p:nvPr>
            <p:ph type="body" sz="quarter" idx="11"/>
          </p:nvPr>
        </p:nvSpPr>
        <p:spPr>
          <a:xfrm>
            <a:off x="1928823" y="5786459"/>
            <a:ext cx="4071937" cy="642937"/>
          </a:xfrm>
          <a:prstGeom prst="rect">
            <a:avLst/>
          </a:prstGeom>
        </p:spPr>
        <p:txBody>
          <a:bodyPr anchor="t"/>
          <a:lstStyle>
            <a:lvl1pPr algn="r">
              <a:lnSpc>
                <a:spcPts val="3000"/>
              </a:lnSpc>
              <a:spcAft>
                <a:spcPts val="0"/>
              </a:spcAft>
              <a:defRPr sz="1800">
                <a:solidFill>
                  <a:schemeClr val="tx1">
                    <a:lumMod val="65000"/>
                    <a:lumOff val="35000"/>
                  </a:schemeClr>
                </a:solidFill>
                <a:latin typeface="Arial" pitchFamily="34" charset="0"/>
                <a:cs typeface="Arial" pitchFamily="34" charset="0"/>
              </a:defRPr>
            </a:lvl1pPr>
          </a:lstStyle>
          <a:p>
            <a:pPr lvl="0"/>
            <a:r>
              <a:rPr lang="fr-FR" dirty="0" smtClean="0"/>
              <a:t>Cliquez pour modifier les styles du texte du masque</a:t>
            </a:r>
          </a:p>
        </p:txBody>
      </p:sp>
    </p:spTree>
    <p:extLst>
      <p:ext uri="{BB962C8B-B14F-4D97-AF65-F5344CB8AC3E}">
        <p14:creationId xmlns:p14="http://schemas.microsoft.com/office/powerpoint/2010/main" val="12467647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ORANGE_titre 1 ligne_texte_fond">
    <p:spTree>
      <p:nvGrpSpPr>
        <p:cNvPr id="1" name=""/>
        <p:cNvGrpSpPr/>
        <p:nvPr/>
      </p:nvGrpSpPr>
      <p:grpSpPr>
        <a:xfrm>
          <a:off x="0" y="0"/>
          <a:ext cx="0" cy="0"/>
          <a:chOff x="0" y="0"/>
          <a:chExt cx="0" cy="0"/>
        </a:xfrm>
      </p:grpSpPr>
      <p:sp>
        <p:nvSpPr>
          <p:cNvPr id="4" name="Rectangle 3"/>
          <p:cNvSpPr/>
          <p:nvPr userDrawn="1"/>
        </p:nvSpPr>
        <p:spPr>
          <a:xfrm>
            <a:off x="285750" y="1500188"/>
            <a:ext cx="8858250" cy="407193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CA">
              <a:solidFill>
                <a:srgbClr val="FFFFFF"/>
              </a:solidFill>
              <a:cs typeface="Arial" charset="0"/>
            </a:endParaRPr>
          </a:p>
        </p:txBody>
      </p:sp>
      <p:pic>
        <p:nvPicPr>
          <p:cNvPr id="5" name="Image 6" descr="Bande Orange.png"/>
          <p:cNvPicPr>
            <a:picLocks noChangeAspect="1"/>
          </p:cNvPicPr>
          <p:nvPr userDrawn="1"/>
        </p:nvPicPr>
        <p:blipFill>
          <a:blip r:embed="rId2">
            <a:extLst>
              <a:ext uri="{28A0092B-C50C-407E-A947-70E740481C1C}">
                <a14:useLocalDpi xmlns:a14="http://schemas.microsoft.com/office/drawing/2010/main" val="0"/>
              </a:ext>
            </a:extLst>
          </a:blip>
          <a:srcRect t="14580"/>
          <a:stretch>
            <a:fillRect/>
          </a:stretch>
        </p:blipFill>
        <p:spPr bwMode="auto">
          <a:xfrm>
            <a:off x="0" y="1000125"/>
            <a:ext cx="341313" cy="585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7" descr="BNQ2100_COuleur_small.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223125" y="5826125"/>
            <a:ext cx="1420813"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age 8" descr="ligne orange_1pt.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1000125"/>
            <a:ext cx="9144000" cy="1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928662" y="214290"/>
            <a:ext cx="7786742" cy="796908"/>
          </a:xfrm>
          <a:prstGeom prst="rect">
            <a:avLst/>
          </a:prstGeom>
        </p:spPr>
        <p:txBody>
          <a:bodyPr>
            <a:normAutofit/>
          </a:bodyPr>
          <a:lstStyle>
            <a:lvl1pPr marL="0" indent="0" algn="l" defTabSz="900000">
              <a:lnSpc>
                <a:spcPts val="3400"/>
              </a:lnSpc>
              <a:tabLst>
                <a:tab pos="900000" algn="l"/>
              </a:tabLst>
              <a:defRPr sz="2800" b="1" baseline="0">
                <a:solidFill>
                  <a:srgbClr val="F68222"/>
                </a:solidFill>
                <a:latin typeface="Arial" pitchFamily="34" charset="0"/>
                <a:cs typeface="Arial" pitchFamily="34" charset="0"/>
              </a:defRPr>
            </a:lvl1pPr>
          </a:lstStyle>
          <a:p>
            <a:r>
              <a:rPr lang="en-US" smtClean="0"/>
              <a:t>Click to edit Master title style</a:t>
            </a:r>
            <a:endParaRPr lang="fr-CA" dirty="0"/>
          </a:p>
        </p:txBody>
      </p:sp>
      <p:sp>
        <p:nvSpPr>
          <p:cNvPr id="9" name="Espace réservé du texte 15"/>
          <p:cNvSpPr>
            <a:spLocks noGrp="1"/>
          </p:cNvSpPr>
          <p:nvPr>
            <p:ph type="body" sz="quarter" idx="15"/>
          </p:nvPr>
        </p:nvSpPr>
        <p:spPr>
          <a:xfrm>
            <a:off x="428625" y="1571612"/>
            <a:ext cx="8286750" cy="3857625"/>
          </a:xfrm>
          <a:prstGeom prst="rect">
            <a:avLst/>
          </a:prstGeom>
        </p:spPr>
        <p:txBody>
          <a:bodyPr>
            <a:normAutofit/>
          </a:bodyPr>
          <a:lstStyle>
            <a:lvl1pPr marL="533400" indent="-533400">
              <a:lnSpc>
                <a:spcPts val="3400"/>
              </a:lnSpc>
              <a:buFontTx/>
              <a:buBlip>
                <a:blip r:embed="rId5"/>
              </a:buBlip>
              <a:defRPr sz="2800">
                <a:solidFill>
                  <a:schemeClr val="tx1">
                    <a:lumMod val="65000"/>
                    <a:lumOff val="35000"/>
                  </a:schemeClr>
                </a:solidFill>
                <a:latin typeface="Arial" pitchFamily="34" charset="0"/>
                <a:cs typeface="Arial" pitchFamily="34" charset="0"/>
              </a:defRPr>
            </a:lvl1pPr>
            <a:lvl2pPr marL="1068388" indent="-533400">
              <a:lnSpc>
                <a:spcPts val="3400"/>
              </a:lnSpc>
              <a:buFontTx/>
              <a:buBlip>
                <a:blip r:embed="rId6"/>
              </a:buBlip>
              <a:defRPr sz="2800">
                <a:solidFill>
                  <a:schemeClr val="tx1">
                    <a:lumMod val="65000"/>
                    <a:lumOff val="35000"/>
                  </a:schemeClr>
                </a:solidFill>
                <a:latin typeface="Arial" pitchFamily="34" charset="0"/>
                <a:cs typeface="Arial" pitchFamily="34" charset="0"/>
              </a:defRPr>
            </a:lvl2pPr>
            <a:lvl3pPr marL="1873250" indent="-531813">
              <a:lnSpc>
                <a:spcPts val="3400"/>
              </a:lnSpc>
              <a:buFontTx/>
              <a:buBlip>
                <a:blip r:embed="rId7"/>
              </a:buBlip>
              <a:tabLst/>
              <a:defRPr sz="2800">
                <a:solidFill>
                  <a:schemeClr val="tx1">
                    <a:lumMod val="65000"/>
                    <a:lumOff val="35000"/>
                  </a:schemeClr>
                </a:solidFill>
                <a:latin typeface="Arial" pitchFamily="34" charset="0"/>
                <a:cs typeface="Arial" pitchFamily="34" charset="0"/>
              </a:defRPr>
            </a:lvl3pPr>
            <a:lvl4pPr marL="2865438" indent="-533400">
              <a:lnSpc>
                <a:spcPts val="3400"/>
              </a:lnSpc>
              <a:buFontTx/>
              <a:buBlip>
                <a:blip r:embed="rId8"/>
              </a:buBlip>
              <a:defRPr sz="2800">
                <a:solidFill>
                  <a:schemeClr val="tx1">
                    <a:lumMod val="65000"/>
                    <a:lumOff val="35000"/>
                  </a:schemeClr>
                </a:solidFill>
                <a:latin typeface="Arial" pitchFamily="34" charset="0"/>
                <a:cs typeface="Arial" pitchFamily="34" charset="0"/>
              </a:defRPr>
            </a:lvl4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p:txBody>
      </p:sp>
    </p:spTree>
    <p:extLst>
      <p:ext uri="{BB962C8B-B14F-4D97-AF65-F5344CB8AC3E}">
        <p14:creationId xmlns:p14="http://schemas.microsoft.com/office/powerpoint/2010/main" val="38746204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Intercalaire ville">
    <p:spTree>
      <p:nvGrpSpPr>
        <p:cNvPr id="1" name=""/>
        <p:cNvGrpSpPr/>
        <p:nvPr/>
      </p:nvGrpSpPr>
      <p:grpSpPr>
        <a:xfrm>
          <a:off x="0" y="0"/>
          <a:ext cx="0" cy="0"/>
          <a:chOff x="0" y="0"/>
          <a:chExt cx="0" cy="0"/>
        </a:xfrm>
      </p:grpSpPr>
      <p:pic>
        <p:nvPicPr>
          <p:cNvPr id="4" name="Picture 1" descr="vill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1600" y="642938"/>
            <a:ext cx="9245600" cy="693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Espace réservé du texte 16"/>
          <p:cNvSpPr>
            <a:spLocks noGrp="1"/>
          </p:cNvSpPr>
          <p:nvPr>
            <p:ph type="body" sz="quarter" idx="11"/>
          </p:nvPr>
        </p:nvSpPr>
        <p:spPr>
          <a:xfrm>
            <a:off x="785786" y="1142984"/>
            <a:ext cx="7858179" cy="4572032"/>
          </a:xfrm>
          <a:prstGeom prst="rect">
            <a:avLst/>
          </a:prstGeom>
        </p:spPr>
        <p:txBody>
          <a:bodyPr anchor="ctr">
            <a:normAutofit/>
          </a:bodyPr>
          <a:lstStyle>
            <a:lvl1pPr marL="0" indent="0">
              <a:lnSpc>
                <a:spcPts val="4300"/>
              </a:lnSpc>
              <a:buFontTx/>
              <a:buNone/>
              <a:defRPr sz="3200" b="1">
                <a:solidFill>
                  <a:schemeClr val="bg1"/>
                </a:solidFill>
                <a:latin typeface="Arial" pitchFamily="34" charset="0"/>
                <a:cs typeface="Arial" pitchFamily="34" charset="0"/>
              </a:defRPr>
            </a:lvl1pPr>
            <a:lvl2pPr marL="349250" indent="-349250">
              <a:lnSpc>
                <a:spcPts val="3400"/>
              </a:lnSpc>
              <a:buFontTx/>
              <a:buBlip>
                <a:blip r:embed="rId3"/>
              </a:buBlip>
              <a:defRPr sz="2800">
                <a:solidFill>
                  <a:schemeClr val="bg1"/>
                </a:solidFill>
              </a:defRPr>
            </a:lvl2pPr>
            <a:lvl3pPr marL="352425" indent="-352425">
              <a:lnSpc>
                <a:spcPts val="3400"/>
              </a:lnSpc>
              <a:buFontTx/>
              <a:buBlip>
                <a:blip r:embed="rId4"/>
              </a:buBlip>
              <a:defRPr sz="2800">
                <a:solidFill>
                  <a:schemeClr val="bg1"/>
                </a:solidFill>
              </a:defRPr>
            </a:lvl3pPr>
            <a:lvl4pPr marL="358775" indent="-358775">
              <a:lnSpc>
                <a:spcPts val="3400"/>
              </a:lnSpc>
              <a:buFontTx/>
              <a:buBlip>
                <a:blip r:embed="rId5"/>
              </a:buBlip>
              <a:defRPr sz="2800">
                <a:solidFill>
                  <a:schemeClr val="bg1"/>
                </a:solidFill>
              </a:defRPr>
            </a:lvl4pPr>
            <a:lvl5pPr marL="355600" indent="-355600">
              <a:lnSpc>
                <a:spcPts val="3400"/>
              </a:lnSpc>
              <a:defRPr sz="2800">
                <a:solidFill>
                  <a:schemeClr val="bg1"/>
                </a:solidFill>
              </a:defRPr>
            </a:lvl5pPr>
          </a:lstStyle>
          <a:p>
            <a:pPr lvl="0"/>
            <a:r>
              <a:rPr lang="fr-FR" dirty="0" smtClean="0"/>
              <a:t>Cliquez pour modifier les styles du texte du masque</a:t>
            </a:r>
          </a:p>
        </p:txBody>
      </p:sp>
      <p:sp>
        <p:nvSpPr>
          <p:cNvPr id="21" name="Espace réservé du texte 20"/>
          <p:cNvSpPr>
            <a:spLocks noGrp="1"/>
          </p:cNvSpPr>
          <p:nvPr>
            <p:ph type="body" sz="quarter" idx="12"/>
          </p:nvPr>
        </p:nvSpPr>
        <p:spPr>
          <a:xfrm>
            <a:off x="-32" y="6286522"/>
            <a:ext cx="6019832" cy="571478"/>
          </a:xfrm>
          <a:prstGeom prst="rect">
            <a:avLst/>
          </a:prstGeom>
        </p:spPr>
        <p:txBody>
          <a:bodyPr/>
          <a:lstStyle>
            <a:lvl1pPr>
              <a:buNone/>
              <a:defRPr sz="1600">
                <a:solidFill>
                  <a:schemeClr val="bg1"/>
                </a:solidFill>
                <a:latin typeface="Arial" pitchFamily="34" charset="0"/>
                <a:cs typeface="Arial" pitchFamily="34" charset="0"/>
              </a:defRPr>
            </a:lvl1pPr>
          </a:lstStyle>
          <a:p>
            <a:pPr lvl="0"/>
            <a:r>
              <a:rPr lang="fr-FR" dirty="0" smtClean="0"/>
              <a:t>Cliquez pour modifier les styles du texte du masque</a:t>
            </a:r>
          </a:p>
        </p:txBody>
      </p:sp>
    </p:spTree>
    <p:extLst>
      <p:ext uri="{BB962C8B-B14F-4D97-AF65-F5344CB8AC3E}">
        <p14:creationId xmlns:p14="http://schemas.microsoft.com/office/powerpoint/2010/main" val="13123817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ORANGE_titre 2 lignes_texte">
    <p:spTree>
      <p:nvGrpSpPr>
        <p:cNvPr id="1" name=""/>
        <p:cNvGrpSpPr/>
        <p:nvPr/>
      </p:nvGrpSpPr>
      <p:grpSpPr>
        <a:xfrm>
          <a:off x="0" y="0"/>
          <a:ext cx="0" cy="0"/>
          <a:chOff x="0" y="0"/>
          <a:chExt cx="0" cy="0"/>
        </a:xfrm>
      </p:grpSpPr>
      <p:pic>
        <p:nvPicPr>
          <p:cNvPr id="4" name="Image 6" descr="BNQ2100_COuleur_small.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223125" y="5826125"/>
            <a:ext cx="1420813"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 7" descr="Bande Orange.png"/>
          <p:cNvPicPr>
            <a:picLocks noChangeAspect="1"/>
          </p:cNvPicPr>
          <p:nvPr userDrawn="1"/>
        </p:nvPicPr>
        <p:blipFill>
          <a:blip r:embed="rId3">
            <a:extLst>
              <a:ext uri="{28A0092B-C50C-407E-A947-70E740481C1C}">
                <a14:useLocalDpi xmlns:a14="http://schemas.microsoft.com/office/drawing/2010/main" val="0"/>
              </a:ext>
            </a:extLst>
          </a:blip>
          <a:srcRect l="9" t="19785"/>
          <a:stretch>
            <a:fillRect/>
          </a:stretch>
        </p:blipFill>
        <p:spPr bwMode="auto">
          <a:xfrm>
            <a:off x="0" y="1357313"/>
            <a:ext cx="341313" cy="5500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8" descr="ligne orange_1pt.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1357313"/>
            <a:ext cx="9144000" cy="1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928662" y="488952"/>
            <a:ext cx="7786742" cy="796908"/>
          </a:xfrm>
          <a:prstGeom prst="rect">
            <a:avLst/>
          </a:prstGeom>
        </p:spPr>
        <p:txBody>
          <a:bodyPr>
            <a:noAutofit/>
          </a:bodyPr>
          <a:lstStyle>
            <a:lvl1pPr marL="0" indent="0" algn="l" defTabSz="900000">
              <a:lnSpc>
                <a:spcPts val="3400"/>
              </a:lnSpc>
              <a:tabLst>
                <a:tab pos="900000" algn="l"/>
              </a:tabLst>
              <a:defRPr sz="2800" b="1">
                <a:solidFill>
                  <a:srgbClr val="F68222"/>
                </a:solidFill>
                <a:latin typeface="Arial" pitchFamily="34" charset="0"/>
                <a:cs typeface="Arial" pitchFamily="34" charset="0"/>
              </a:defRPr>
            </a:lvl1pPr>
          </a:lstStyle>
          <a:p>
            <a:r>
              <a:rPr lang="en-US" smtClean="0"/>
              <a:t>Click to edit Master title style</a:t>
            </a:r>
            <a:endParaRPr lang="fr-CA" dirty="0"/>
          </a:p>
        </p:txBody>
      </p:sp>
      <p:sp>
        <p:nvSpPr>
          <p:cNvPr id="9" name="Espace réservé du texte 15"/>
          <p:cNvSpPr>
            <a:spLocks noGrp="1"/>
          </p:cNvSpPr>
          <p:nvPr>
            <p:ph type="body" sz="quarter" idx="15"/>
          </p:nvPr>
        </p:nvSpPr>
        <p:spPr>
          <a:xfrm>
            <a:off x="428625" y="1571612"/>
            <a:ext cx="8286750" cy="3857625"/>
          </a:xfrm>
          <a:prstGeom prst="rect">
            <a:avLst/>
          </a:prstGeom>
        </p:spPr>
        <p:txBody>
          <a:bodyPr>
            <a:normAutofit/>
          </a:bodyPr>
          <a:lstStyle>
            <a:lvl1pPr marL="533400" indent="-533400">
              <a:lnSpc>
                <a:spcPts val="3400"/>
              </a:lnSpc>
              <a:buFontTx/>
              <a:buBlip>
                <a:blip r:embed="rId5"/>
              </a:buBlip>
              <a:defRPr sz="2800">
                <a:solidFill>
                  <a:schemeClr val="tx1">
                    <a:lumMod val="65000"/>
                    <a:lumOff val="35000"/>
                  </a:schemeClr>
                </a:solidFill>
                <a:latin typeface="Arial" pitchFamily="34" charset="0"/>
                <a:cs typeface="Arial" pitchFamily="34" charset="0"/>
              </a:defRPr>
            </a:lvl1pPr>
            <a:lvl2pPr marL="1068388" indent="-533400">
              <a:lnSpc>
                <a:spcPts val="3400"/>
              </a:lnSpc>
              <a:buFontTx/>
              <a:buBlip>
                <a:blip r:embed="rId6"/>
              </a:buBlip>
              <a:defRPr sz="2800">
                <a:solidFill>
                  <a:schemeClr val="tx1">
                    <a:lumMod val="65000"/>
                    <a:lumOff val="35000"/>
                  </a:schemeClr>
                </a:solidFill>
                <a:latin typeface="Arial" pitchFamily="34" charset="0"/>
                <a:cs typeface="Arial" pitchFamily="34" charset="0"/>
              </a:defRPr>
            </a:lvl2pPr>
            <a:lvl3pPr marL="1873250" indent="-531813">
              <a:lnSpc>
                <a:spcPts val="3400"/>
              </a:lnSpc>
              <a:buFontTx/>
              <a:buBlip>
                <a:blip r:embed="rId7"/>
              </a:buBlip>
              <a:tabLst/>
              <a:defRPr sz="2800">
                <a:solidFill>
                  <a:schemeClr val="tx1">
                    <a:lumMod val="65000"/>
                    <a:lumOff val="35000"/>
                  </a:schemeClr>
                </a:solidFill>
                <a:latin typeface="Arial" pitchFamily="34" charset="0"/>
                <a:cs typeface="Arial" pitchFamily="34" charset="0"/>
              </a:defRPr>
            </a:lvl3pPr>
            <a:lvl4pPr marL="2865438" indent="-533400">
              <a:lnSpc>
                <a:spcPts val="3400"/>
              </a:lnSpc>
              <a:buFontTx/>
              <a:buBlip>
                <a:blip r:embed="rId8"/>
              </a:buBlip>
              <a:defRPr sz="2800">
                <a:solidFill>
                  <a:schemeClr val="tx1">
                    <a:lumMod val="65000"/>
                    <a:lumOff val="35000"/>
                  </a:schemeClr>
                </a:solidFill>
                <a:latin typeface="Arial" pitchFamily="34" charset="0"/>
                <a:cs typeface="Arial" pitchFamily="34" charset="0"/>
              </a:defRPr>
            </a:lvl4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p:txBody>
      </p:sp>
    </p:spTree>
    <p:extLst>
      <p:ext uri="{BB962C8B-B14F-4D97-AF65-F5344CB8AC3E}">
        <p14:creationId xmlns:p14="http://schemas.microsoft.com/office/powerpoint/2010/main" val="34939247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2_ORANGE_titre 2 lignes_texte_fond">
    <p:spTree>
      <p:nvGrpSpPr>
        <p:cNvPr id="1" name=""/>
        <p:cNvGrpSpPr/>
        <p:nvPr/>
      </p:nvGrpSpPr>
      <p:grpSpPr>
        <a:xfrm>
          <a:off x="0" y="0"/>
          <a:ext cx="0" cy="0"/>
          <a:chOff x="0" y="0"/>
          <a:chExt cx="0" cy="0"/>
        </a:xfrm>
      </p:grpSpPr>
      <p:sp>
        <p:nvSpPr>
          <p:cNvPr id="4" name="Rectangle 3"/>
          <p:cNvSpPr/>
          <p:nvPr userDrawn="1"/>
        </p:nvSpPr>
        <p:spPr>
          <a:xfrm>
            <a:off x="285750" y="2071688"/>
            <a:ext cx="8858250" cy="350043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CA">
              <a:solidFill>
                <a:srgbClr val="FFFFFF"/>
              </a:solidFill>
              <a:cs typeface="Arial" charset="0"/>
            </a:endParaRPr>
          </a:p>
        </p:txBody>
      </p:sp>
      <p:pic>
        <p:nvPicPr>
          <p:cNvPr id="5" name="Image 6" descr="BNQ2100_COuleur_small.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223125" y="5826125"/>
            <a:ext cx="1420813"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7" descr="Bande Orange.png"/>
          <p:cNvPicPr>
            <a:picLocks noChangeAspect="1"/>
          </p:cNvPicPr>
          <p:nvPr userDrawn="1"/>
        </p:nvPicPr>
        <p:blipFill>
          <a:blip r:embed="rId3">
            <a:extLst>
              <a:ext uri="{28A0092B-C50C-407E-A947-70E740481C1C}">
                <a14:useLocalDpi xmlns:a14="http://schemas.microsoft.com/office/drawing/2010/main" val="0"/>
              </a:ext>
            </a:extLst>
          </a:blip>
          <a:srcRect l="9" t="19785"/>
          <a:stretch>
            <a:fillRect/>
          </a:stretch>
        </p:blipFill>
        <p:spPr bwMode="auto">
          <a:xfrm>
            <a:off x="0" y="1357313"/>
            <a:ext cx="341313" cy="5500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age 8" descr="ligne orange_1pt.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1357313"/>
            <a:ext cx="9144000" cy="1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928662" y="488952"/>
            <a:ext cx="7786742" cy="796908"/>
          </a:xfrm>
          <a:prstGeom prst="rect">
            <a:avLst/>
          </a:prstGeom>
        </p:spPr>
        <p:txBody>
          <a:bodyPr>
            <a:noAutofit/>
          </a:bodyPr>
          <a:lstStyle>
            <a:lvl1pPr marL="0" indent="0" algn="l" defTabSz="900000">
              <a:lnSpc>
                <a:spcPts val="3400"/>
              </a:lnSpc>
              <a:tabLst>
                <a:tab pos="900000" algn="l"/>
              </a:tabLst>
              <a:defRPr sz="2800" b="1">
                <a:solidFill>
                  <a:srgbClr val="F68222"/>
                </a:solidFill>
                <a:latin typeface="Arial" pitchFamily="34" charset="0"/>
                <a:cs typeface="Arial" pitchFamily="34" charset="0"/>
              </a:defRPr>
            </a:lvl1pPr>
          </a:lstStyle>
          <a:p>
            <a:r>
              <a:rPr lang="en-US" smtClean="0"/>
              <a:t>Click to edit Master title style</a:t>
            </a:r>
            <a:endParaRPr lang="fr-CA" dirty="0"/>
          </a:p>
        </p:txBody>
      </p:sp>
      <p:sp>
        <p:nvSpPr>
          <p:cNvPr id="9" name="Espace réservé du texte 15"/>
          <p:cNvSpPr>
            <a:spLocks noGrp="1"/>
          </p:cNvSpPr>
          <p:nvPr>
            <p:ph type="body" sz="quarter" idx="15"/>
          </p:nvPr>
        </p:nvSpPr>
        <p:spPr>
          <a:xfrm>
            <a:off x="428625" y="2071678"/>
            <a:ext cx="8286750" cy="3357559"/>
          </a:xfrm>
          <a:prstGeom prst="rect">
            <a:avLst/>
          </a:prstGeom>
        </p:spPr>
        <p:txBody>
          <a:bodyPr>
            <a:normAutofit/>
          </a:bodyPr>
          <a:lstStyle>
            <a:lvl1pPr marL="533400" indent="-533400">
              <a:lnSpc>
                <a:spcPts val="3400"/>
              </a:lnSpc>
              <a:buFontTx/>
              <a:buBlip>
                <a:blip r:embed="rId5"/>
              </a:buBlip>
              <a:defRPr sz="2800">
                <a:solidFill>
                  <a:schemeClr val="tx1">
                    <a:lumMod val="65000"/>
                    <a:lumOff val="35000"/>
                  </a:schemeClr>
                </a:solidFill>
                <a:latin typeface="Arial" pitchFamily="34" charset="0"/>
                <a:cs typeface="Arial" pitchFamily="34" charset="0"/>
              </a:defRPr>
            </a:lvl1pPr>
            <a:lvl2pPr marL="1068388" indent="-533400">
              <a:lnSpc>
                <a:spcPts val="3400"/>
              </a:lnSpc>
              <a:buFontTx/>
              <a:buBlip>
                <a:blip r:embed="rId6"/>
              </a:buBlip>
              <a:defRPr sz="2800">
                <a:solidFill>
                  <a:schemeClr val="tx1">
                    <a:lumMod val="65000"/>
                    <a:lumOff val="35000"/>
                  </a:schemeClr>
                </a:solidFill>
                <a:latin typeface="Arial" pitchFamily="34" charset="0"/>
                <a:cs typeface="Arial" pitchFamily="34" charset="0"/>
              </a:defRPr>
            </a:lvl2pPr>
            <a:lvl3pPr marL="1873250" indent="-531813">
              <a:lnSpc>
                <a:spcPts val="3400"/>
              </a:lnSpc>
              <a:buFontTx/>
              <a:buBlip>
                <a:blip r:embed="rId7"/>
              </a:buBlip>
              <a:tabLst/>
              <a:defRPr sz="2800">
                <a:solidFill>
                  <a:schemeClr val="tx1">
                    <a:lumMod val="65000"/>
                    <a:lumOff val="35000"/>
                  </a:schemeClr>
                </a:solidFill>
                <a:latin typeface="Arial" pitchFamily="34" charset="0"/>
                <a:cs typeface="Arial" pitchFamily="34" charset="0"/>
              </a:defRPr>
            </a:lvl3pPr>
            <a:lvl4pPr marL="2865438" indent="-533400">
              <a:lnSpc>
                <a:spcPts val="3400"/>
              </a:lnSpc>
              <a:buFontTx/>
              <a:buBlip>
                <a:blip r:embed="rId8"/>
              </a:buBlip>
              <a:defRPr sz="2800">
                <a:solidFill>
                  <a:schemeClr val="tx1">
                    <a:lumMod val="65000"/>
                    <a:lumOff val="35000"/>
                  </a:schemeClr>
                </a:solidFill>
                <a:latin typeface="Arial" pitchFamily="34" charset="0"/>
                <a:cs typeface="Arial" pitchFamily="34" charset="0"/>
              </a:defRPr>
            </a:lvl4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p:txBody>
      </p:sp>
    </p:spTree>
    <p:extLst>
      <p:ext uri="{BB962C8B-B14F-4D97-AF65-F5344CB8AC3E}">
        <p14:creationId xmlns:p14="http://schemas.microsoft.com/office/powerpoint/2010/main" val="33481885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p>
            <a:fld id="{3276EB0A-1E2E-4384-91FB-87AC2EFA2456}" type="datetimeFigureOut">
              <a:rPr lang="fr-CA" smtClean="0"/>
              <a:t>2013-04-01</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DAA7013E-86E7-42DB-A17E-28C0618AD9C2}" type="slidenum">
              <a:rPr lang="fr-CA" smtClean="0"/>
              <a:t>‹N°›</a:t>
            </a:fld>
            <a:endParaRPr lang="fr-CA"/>
          </a:p>
        </p:txBody>
      </p:sp>
    </p:spTree>
    <p:extLst>
      <p:ext uri="{BB962C8B-B14F-4D97-AF65-F5344CB8AC3E}">
        <p14:creationId xmlns:p14="http://schemas.microsoft.com/office/powerpoint/2010/main" val="1709215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CA"/>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3276EB0A-1E2E-4384-91FB-87AC2EFA2456}" type="datetimeFigureOut">
              <a:rPr lang="fr-CA" smtClean="0"/>
              <a:t>2013-04-01</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DAA7013E-86E7-42DB-A17E-28C0618AD9C2}" type="slidenum">
              <a:rPr lang="fr-CA" smtClean="0"/>
              <a:t>‹N°›</a:t>
            </a:fld>
            <a:endParaRPr lang="fr-CA"/>
          </a:p>
        </p:txBody>
      </p:sp>
    </p:spTree>
    <p:extLst>
      <p:ext uri="{BB962C8B-B14F-4D97-AF65-F5344CB8AC3E}">
        <p14:creationId xmlns:p14="http://schemas.microsoft.com/office/powerpoint/2010/main" val="38257477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e la date 4"/>
          <p:cNvSpPr>
            <a:spLocks noGrp="1"/>
          </p:cNvSpPr>
          <p:nvPr>
            <p:ph type="dt" sz="half" idx="10"/>
          </p:nvPr>
        </p:nvSpPr>
        <p:spPr/>
        <p:txBody>
          <a:bodyPr/>
          <a:lstStyle/>
          <a:p>
            <a:fld id="{3276EB0A-1E2E-4384-91FB-87AC2EFA2456}" type="datetimeFigureOut">
              <a:rPr lang="fr-CA" smtClean="0"/>
              <a:t>2013-04-01</a:t>
            </a:fld>
            <a:endParaRPr lang="fr-CA"/>
          </a:p>
        </p:txBody>
      </p:sp>
      <p:sp>
        <p:nvSpPr>
          <p:cNvPr id="6" name="Espace réservé du pied de page 5"/>
          <p:cNvSpPr>
            <a:spLocks noGrp="1"/>
          </p:cNvSpPr>
          <p:nvPr>
            <p:ph type="ftr" sz="quarter" idx="11"/>
          </p:nvPr>
        </p:nvSpPr>
        <p:spPr/>
        <p:txBody>
          <a:bodyPr/>
          <a:lstStyle/>
          <a:p>
            <a:endParaRPr lang="fr-CA"/>
          </a:p>
        </p:txBody>
      </p:sp>
      <p:sp>
        <p:nvSpPr>
          <p:cNvPr id="7" name="Espace réservé du numéro de diapositive 6"/>
          <p:cNvSpPr>
            <a:spLocks noGrp="1"/>
          </p:cNvSpPr>
          <p:nvPr>
            <p:ph type="sldNum" sz="quarter" idx="12"/>
          </p:nvPr>
        </p:nvSpPr>
        <p:spPr/>
        <p:txBody>
          <a:bodyPr/>
          <a:lstStyle/>
          <a:p>
            <a:fld id="{DAA7013E-86E7-42DB-A17E-28C0618AD9C2}" type="slidenum">
              <a:rPr lang="fr-CA" smtClean="0"/>
              <a:t>‹N°›</a:t>
            </a:fld>
            <a:endParaRPr lang="fr-CA"/>
          </a:p>
        </p:txBody>
      </p:sp>
    </p:spTree>
    <p:extLst>
      <p:ext uri="{BB962C8B-B14F-4D97-AF65-F5344CB8AC3E}">
        <p14:creationId xmlns:p14="http://schemas.microsoft.com/office/powerpoint/2010/main" val="15088543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CA"/>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7" name="Espace réservé de la date 6"/>
          <p:cNvSpPr>
            <a:spLocks noGrp="1"/>
          </p:cNvSpPr>
          <p:nvPr>
            <p:ph type="dt" sz="half" idx="10"/>
          </p:nvPr>
        </p:nvSpPr>
        <p:spPr/>
        <p:txBody>
          <a:bodyPr/>
          <a:lstStyle/>
          <a:p>
            <a:fld id="{3276EB0A-1E2E-4384-91FB-87AC2EFA2456}" type="datetimeFigureOut">
              <a:rPr lang="fr-CA" smtClean="0"/>
              <a:t>2013-04-01</a:t>
            </a:fld>
            <a:endParaRPr lang="fr-CA"/>
          </a:p>
        </p:txBody>
      </p:sp>
      <p:sp>
        <p:nvSpPr>
          <p:cNvPr id="8" name="Espace réservé du pied de page 7"/>
          <p:cNvSpPr>
            <a:spLocks noGrp="1"/>
          </p:cNvSpPr>
          <p:nvPr>
            <p:ph type="ftr" sz="quarter" idx="11"/>
          </p:nvPr>
        </p:nvSpPr>
        <p:spPr/>
        <p:txBody>
          <a:bodyPr/>
          <a:lstStyle/>
          <a:p>
            <a:endParaRPr lang="fr-CA"/>
          </a:p>
        </p:txBody>
      </p:sp>
      <p:sp>
        <p:nvSpPr>
          <p:cNvPr id="9" name="Espace réservé du numéro de diapositive 8"/>
          <p:cNvSpPr>
            <a:spLocks noGrp="1"/>
          </p:cNvSpPr>
          <p:nvPr>
            <p:ph type="sldNum" sz="quarter" idx="12"/>
          </p:nvPr>
        </p:nvSpPr>
        <p:spPr/>
        <p:txBody>
          <a:bodyPr/>
          <a:lstStyle/>
          <a:p>
            <a:fld id="{DAA7013E-86E7-42DB-A17E-28C0618AD9C2}" type="slidenum">
              <a:rPr lang="fr-CA" smtClean="0"/>
              <a:t>‹N°›</a:t>
            </a:fld>
            <a:endParaRPr lang="fr-CA"/>
          </a:p>
        </p:txBody>
      </p:sp>
    </p:spTree>
    <p:extLst>
      <p:ext uri="{BB962C8B-B14F-4D97-AF65-F5344CB8AC3E}">
        <p14:creationId xmlns:p14="http://schemas.microsoft.com/office/powerpoint/2010/main" val="6324025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e la date 2"/>
          <p:cNvSpPr>
            <a:spLocks noGrp="1"/>
          </p:cNvSpPr>
          <p:nvPr>
            <p:ph type="dt" sz="half" idx="10"/>
          </p:nvPr>
        </p:nvSpPr>
        <p:spPr/>
        <p:txBody>
          <a:bodyPr/>
          <a:lstStyle/>
          <a:p>
            <a:fld id="{3276EB0A-1E2E-4384-91FB-87AC2EFA2456}" type="datetimeFigureOut">
              <a:rPr lang="fr-CA" smtClean="0"/>
              <a:t>2013-04-01</a:t>
            </a:fld>
            <a:endParaRPr lang="fr-CA"/>
          </a:p>
        </p:txBody>
      </p:sp>
      <p:sp>
        <p:nvSpPr>
          <p:cNvPr id="4" name="Espace réservé du pied de page 3"/>
          <p:cNvSpPr>
            <a:spLocks noGrp="1"/>
          </p:cNvSpPr>
          <p:nvPr>
            <p:ph type="ftr" sz="quarter" idx="11"/>
          </p:nvPr>
        </p:nvSpPr>
        <p:spPr/>
        <p:txBody>
          <a:bodyPr/>
          <a:lstStyle/>
          <a:p>
            <a:endParaRPr lang="fr-CA"/>
          </a:p>
        </p:txBody>
      </p:sp>
      <p:sp>
        <p:nvSpPr>
          <p:cNvPr id="5" name="Espace réservé du numéro de diapositive 4"/>
          <p:cNvSpPr>
            <a:spLocks noGrp="1"/>
          </p:cNvSpPr>
          <p:nvPr>
            <p:ph type="sldNum" sz="quarter" idx="12"/>
          </p:nvPr>
        </p:nvSpPr>
        <p:spPr/>
        <p:txBody>
          <a:bodyPr/>
          <a:lstStyle/>
          <a:p>
            <a:fld id="{DAA7013E-86E7-42DB-A17E-28C0618AD9C2}" type="slidenum">
              <a:rPr lang="fr-CA" smtClean="0"/>
              <a:t>‹N°›</a:t>
            </a:fld>
            <a:endParaRPr lang="fr-CA"/>
          </a:p>
        </p:txBody>
      </p:sp>
    </p:spTree>
    <p:extLst>
      <p:ext uri="{BB962C8B-B14F-4D97-AF65-F5344CB8AC3E}">
        <p14:creationId xmlns:p14="http://schemas.microsoft.com/office/powerpoint/2010/main" val="40954428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3276EB0A-1E2E-4384-91FB-87AC2EFA2456}" type="datetimeFigureOut">
              <a:rPr lang="fr-CA" smtClean="0"/>
              <a:t>2013-04-01</a:t>
            </a:fld>
            <a:endParaRPr lang="fr-CA"/>
          </a:p>
        </p:txBody>
      </p:sp>
      <p:sp>
        <p:nvSpPr>
          <p:cNvPr id="3" name="Espace réservé du pied de page 2"/>
          <p:cNvSpPr>
            <a:spLocks noGrp="1"/>
          </p:cNvSpPr>
          <p:nvPr>
            <p:ph type="ftr" sz="quarter" idx="11"/>
          </p:nvPr>
        </p:nvSpPr>
        <p:spPr/>
        <p:txBody>
          <a:bodyPr/>
          <a:lstStyle/>
          <a:p>
            <a:endParaRPr lang="fr-CA"/>
          </a:p>
        </p:txBody>
      </p:sp>
      <p:sp>
        <p:nvSpPr>
          <p:cNvPr id="4" name="Espace réservé du numéro de diapositive 3"/>
          <p:cNvSpPr>
            <a:spLocks noGrp="1"/>
          </p:cNvSpPr>
          <p:nvPr>
            <p:ph type="sldNum" sz="quarter" idx="12"/>
          </p:nvPr>
        </p:nvSpPr>
        <p:spPr/>
        <p:txBody>
          <a:bodyPr/>
          <a:lstStyle/>
          <a:p>
            <a:fld id="{DAA7013E-86E7-42DB-A17E-28C0618AD9C2}" type="slidenum">
              <a:rPr lang="fr-CA" smtClean="0"/>
              <a:t>‹N°›</a:t>
            </a:fld>
            <a:endParaRPr lang="fr-CA"/>
          </a:p>
        </p:txBody>
      </p:sp>
    </p:spTree>
    <p:extLst>
      <p:ext uri="{BB962C8B-B14F-4D97-AF65-F5344CB8AC3E}">
        <p14:creationId xmlns:p14="http://schemas.microsoft.com/office/powerpoint/2010/main" val="3158982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CA"/>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3276EB0A-1E2E-4384-91FB-87AC2EFA2456}" type="datetimeFigureOut">
              <a:rPr lang="fr-CA" smtClean="0"/>
              <a:t>2013-04-01</a:t>
            </a:fld>
            <a:endParaRPr lang="fr-CA"/>
          </a:p>
        </p:txBody>
      </p:sp>
      <p:sp>
        <p:nvSpPr>
          <p:cNvPr id="6" name="Espace réservé du pied de page 5"/>
          <p:cNvSpPr>
            <a:spLocks noGrp="1"/>
          </p:cNvSpPr>
          <p:nvPr>
            <p:ph type="ftr" sz="quarter" idx="11"/>
          </p:nvPr>
        </p:nvSpPr>
        <p:spPr/>
        <p:txBody>
          <a:bodyPr/>
          <a:lstStyle/>
          <a:p>
            <a:endParaRPr lang="fr-CA"/>
          </a:p>
        </p:txBody>
      </p:sp>
      <p:sp>
        <p:nvSpPr>
          <p:cNvPr id="7" name="Espace réservé du numéro de diapositive 6"/>
          <p:cNvSpPr>
            <a:spLocks noGrp="1"/>
          </p:cNvSpPr>
          <p:nvPr>
            <p:ph type="sldNum" sz="quarter" idx="12"/>
          </p:nvPr>
        </p:nvSpPr>
        <p:spPr/>
        <p:txBody>
          <a:bodyPr/>
          <a:lstStyle/>
          <a:p>
            <a:fld id="{DAA7013E-86E7-42DB-A17E-28C0618AD9C2}" type="slidenum">
              <a:rPr lang="fr-CA" smtClean="0"/>
              <a:t>‹N°›</a:t>
            </a:fld>
            <a:endParaRPr lang="fr-CA"/>
          </a:p>
        </p:txBody>
      </p:sp>
    </p:spTree>
    <p:extLst>
      <p:ext uri="{BB962C8B-B14F-4D97-AF65-F5344CB8AC3E}">
        <p14:creationId xmlns:p14="http://schemas.microsoft.com/office/powerpoint/2010/main" val="33793134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CA"/>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A"/>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3276EB0A-1E2E-4384-91FB-87AC2EFA2456}" type="datetimeFigureOut">
              <a:rPr lang="fr-CA" smtClean="0"/>
              <a:t>2013-04-01</a:t>
            </a:fld>
            <a:endParaRPr lang="fr-CA"/>
          </a:p>
        </p:txBody>
      </p:sp>
      <p:sp>
        <p:nvSpPr>
          <p:cNvPr id="6" name="Espace réservé du pied de page 5"/>
          <p:cNvSpPr>
            <a:spLocks noGrp="1"/>
          </p:cNvSpPr>
          <p:nvPr>
            <p:ph type="ftr" sz="quarter" idx="11"/>
          </p:nvPr>
        </p:nvSpPr>
        <p:spPr/>
        <p:txBody>
          <a:bodyPr/>
          <a:lstStyle/>
          <a:p>
            <a:endParaRPr lang="fr-CA"/>
          </a:p>
        </p:txBody>
      </p:sp>
      <p:sp>
        <p:nvSpPr>
          <p:cNvPr id="7" name="Espace réservé du numéro de diapositive 6"/>
          <p:cNvSpPr>
            <a:spLocks noGrp="1"/>
          </p:cNvSpPr>
          <p:nvPr>
            <p:ph type="sldNum" sz="quarter" idx="12"/>
          </p:nvPr>
        </p:nvSpPr>
        <p:spPr/>
        <p:txBody>
          <a:bodyPr/>
          <a:lstStyle/>
          <a:p>
            <a:fld id="{DAA7013E-86E7-42DB-A17E-28C0618AD9C2}" type="slidenum">
              <a:rPr lang="fr-CA" smtClean="0"/>
              <a:t>‹N°›</a:t>
            </a:fld>
            <a:endParaRPr lang="fr-CA"/>
          </a:p>
        </p:txBody>
      </p:sp>
    </p:spTree>
    <p:extLst>
      <p:ext uri="{BB962C8B-B14F-4D97-AF65-F5344CB8AC3E}">
        <p14:creationId xmlns:p14="http://schemas.microsoft.com/office/powerpoint/2010/main" val="6681958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CA"/>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76EB0A-1E2E-4384-91FB-87AC2EFA2456}" type="datetimeFigureOut">
              <a:rPr lang="fr-CA" smtClean="0"/>
              <a:t>2013-04-01</a:t>
            </a:fld>
            <a:endParaRPr lang="fr-CA"/>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A"/>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A7013E-86E7-42DB-A17E-28C0618AD9C2}" type="slidenum">
              <a:rPr lang="fr-CA" smtClean="0"/>
              <a:t>‹N°›</a:t>
            </a:fld>
            <a:endParaRPr lang="fr-CA"/>
          </a:p>
        </p:txBody>
      </p:sp>
    </p:spTree>
    <p:extLst>
      <p:ext uri="{BB962C8B-B14F-4D97-AF65-F5344CB8AC3E}">
        <p14:creationId xmlns:p14="http://schemas.microsoft.com/office/powerpoint/2010/main" val="26253707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image" Target="../media/image1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8" Type="http://schemas.openxmlformats.org/officeDocument/2006/relationships/tags" Target="../tags/tag42.xml"/><Relationship Id="rId13" Type="http://schemas.openxmlformats.org/officeDocument/2006/relationships/image" Target="../media/image6.png"/><Relationship Id="rId18" Type="http://schemas.openxmlformats.org/officeDocument/2006/relationships/image" Target="../media/image31.jpeg"/><Relationship Id="rId3" Type="http://schemas.openxmlformats.org/officeDocument/2006/relationships/tags" Target="../tags/tag37.xml"/><Relationship Id="rId7" Type="http://schemas.openxmlformats.org/officeDocument/2006/relationships/tags" Target="../tags/tag41.xml"/><Relationship Id="rId12" Type="http://schemas.openxmlformats.org/officeDocument/2006/relationships/notesSlide" Target="../notesSlides/notesSlide10.xml"/><Relationship Id="rId17" Type="http://schemas.openxmlformats.org/officeDocument/2006/relationships/image" Target="../media/image30.jpeg"/><Relationship Id="rId2" Type="http://schemas.openxmlformats.org/officeDocument/2006/relationships/tags" Target="../tags/tag36.xml"/><Relationship Id="rId16" Type="http://schemas.openxmlformats.org/officeDocument/2006/relationships/image" Target="../media/image29.jpeg"/><Relationship Id="rId1" Type="http://schemas.openxmlformats.org/officeDocument/2006/relationships/tags" Target="../tags/tag35.xml"/><Relationship Id="rId6" Type="http://schemas.openxmlformats.org/officeDocument/2006/relationships/tags" Target="../tags/tag40.xml"/><Relationship Id="rId11" Type="http://schemas.openxmlformats.org/officeDocument/2006/relationships/slideLayout" Target="../slideLayouts/slideLayout13.xml"/><Relationship Id="rId5" Type="http://schemas.openxmlformats.org/officeDocument/2006/relationships/tags" Target="../tags/tag39.xml"/><Relationship Id="rId15" Type="http://schemas.openxmlformats.org/officeDocument/2006/relationships/image" Target="../media/image28.jpeg"/><Relationship Id="rId10" Type="http://schemas.openxmlformats.org/officeDocument/2006/relationships/tags" Target="../tags/tag44.xml"/><Relationship Id="rId19" Type="http://schemas.openxmlformats.org/officeDocument/2006/relationships/image" Target="../media/image32.jpeg"/><Relationship Id="rId4" Type="http://schemas.openxmlformats.org/officeDocument/2006/relationships/tags" Target="../tags/tag38.xml"/><Relationship Id="rId9" Type="http://schemas.openxmlformats.org/officeDocument/2006/relationships/tags" Target="../tags/tag43.xml"/><Relationship Id="rId14" Type="http://schemas.openxmlformats.org/officeDocument/2006/relationships/image" Target="../media/image27.jpeg"/></Relationships>
</file>

<file path=ppt/slides/_rels/slide11.xml.rels><?xml version="1.0" encoding="UTF-8" standalone="yes"?>
<Relationships xmlns="http://schemas.openxmlformats.org/package/2006/relationships"><Relationship Id="rId3" Type="http://schemas.openxmlformats.org/officeDocument/2006/relationships/tags" Target="../tags/tag47.xml"/><Relationship Id="rId7" Type="http://schemas.openxmlformats.org/officeDocument/2006/relationships/image" Target="../media/image33.png"/><Relationship Id="rId2" Type="http://schemas.openxmlformats.org/officeDocument/2006/relationships/tags" Target="../tags/tag46.xml"/><Relationship Id="rId1" Type="http://schemas.openxmlformats.org/officeDocument/2006/relationships/tags" Target="../tags/tag45.xml"/><Relationship Id="rId6" Type="http://schemas.openxmlformats.org/officeDocument/2006/relationships/notesSlide" Target="../notesSlides/notesSlide11.xml"/><Relationship Id="rId5" Type="http://schemas.openxmlformats.org/officeDocument/2006/relationships/slideLayout" Target="../slideLayouts/slideLayout13.xml"/><Relationship Id="rId4" Type="http://schemas.openxmlformats.org/officeDocument/2006/relationships/tags" Target="../tags/tag48.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50.xml"/><Relationship Id="rId1" Type="http://schemas.openxmlformats.org/officeDocument/2006/relationships/tags" Target="../tags/tag49.xml"/><Relationship Id="rId5" Type="http://schemas.openxmlformats.org/officeDocument/2006/relationships/image" Target="../media/image34.jpeg"/><Relationship Id="rId4"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4.xml"/><Relationship Id="rId1" Type="http://schemas.openxmlformats.org/officeDocument/2006/relationships/tags" Target="../tags/tag3.xml"/><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4.xml"/><Relationship Id="rId1" Type="http://schemas.openxmlformats.org/officeDocument/2006/relationships/tags" Target="../tags/tag5.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7.xml"/><Relationship Id="rId1" Type="http://schemas.openxmlformats.org/officeDocument/2006/relationships/tags" Target="../tags/tag6.xml"/><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tags" Target="../tags/tag10.xml"/><Relationship Id="rId7" Type="http://schemas.openxmlformats.org/officeDocument/2006/relationships/image" Target="../media/image12.jpg"/><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notesSlide" Target="../notesSlides/notesSlide5.xml"/><Relationship Id="rId5" Type="http://schemas.openxmlformats.org/officeDocument/2006/relationships/slideLayout" Target="../slideLayouts/slideLayout15.xml"/><Relationship Id="rId4" Type="http://schemas.openxmlformats.org/officeDocument/2006/relationships/tags" Target="../tags/tag11.xml"/></Relationships>
</file>

<file path=ppt/slides/_rels/slide6.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image" Target="../media/image13.jpeg"/><Relationship Id="rId5" Type="http://schemas.openxmlformats.org/officeDocument/2006/relationships/notesSlide" Target="../notesSlides/notesSlide6.xml"/><Relationship Id="rId4"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8" Type="http://schemas.openxmlformats.org/officeDocument/2006/relationships/tags" Target="../tags/tag22.xml"/><Relationship Id="rId13" Type="http://schemas.openxmlformats.org/officeDocument/2006/relationships/image" Target="../media/image16.jpeg"/><Relationship Id="rId3" Type="http://schemas.openxmlformats.org/officeDocument/2006/relationships/tags" Target="../tags/tag17.xml"/><Relationship Id="rId7" Type="http://schemas.openxmlformats.org/officeDocument/2006/relationships/tags" Target="../tags/tag21.xml"/><Relationship Id="rId12" Type="http://schemas.openxmlformats.org/officeDocument/2006/relationships/image" Target="../media/image15.jpeg"/><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tags" Target="../tags/tag20.xml"/><Relationship Id="rId11" Type="http://schemas.openxmlformats.org/officeDocument/2006/relationships/image" Target="../media/image14.jpeg"/><Relationship Id="rId5" Type="http://schemas.openxmlformats.org/officeDocument/2006/relationships/tags" Target="../tags/tag19.xml"/><Relationship Id="rId15" Type="http://schemas.openxmlformats.org/officeDocument/2006/relationships/image" Target="../media/image18.jpeg"/><Relationship Id="rId10" Type="http://schemas.openxmlformats.org/officeDocument/2006/relationships/notesSlide" Target="../notesSlides/notesSlide7.xml"/><Relationship Id="rId4" Type="http://schemas.openxmlformats.org/officeDocument/2006/relationships/tags" Target="../tags/tag18.xml"/><Relationship Id="rId9" Type="http://schemas.openxmlformats.org/officeDocument/2006/relationships/slideLayout" Target="../slideLayouts/slideLayout16.xml"/><Relationship Id="rId14" Type="http://schemas.openxmlformats.org/officeDocument/2006/relationships/image" Target="../media/image17.jpeg"/></Relationships>
</file>

<file path=ppt/slides/_rels/slide8.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image" Target="../media/image22.jpeg"/><Relationship Id="rId3" Type="http://schemas.openxmlformats.org/officeDocument/2006/relationships/tags" Target="../tags/tag25.xml"/><Relationship Id="rId7" Type="http://schemas.openxmlformats.org/officeDocument/2006/relationships/tags" Target="../tags/tag29.xml"/><Relationship Id="rId12" Type="http://schemas.openxmlformats.org/officeDocument/2006/relationships/image" Target="../media/image21.png"/><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tags" Target="../tags/tag28.xml"/><Relationship Id="rId11" Type="http://schemas.openxmlformats.org/officeDocument/2006/relationships/image" Target="../media/image20.jpeg"/><Relationship Id="rId5" Type="http://schemas.openxmlformats.org/officeDocument/2006/relationships/tags" Target="../tags/tag27.xml"/><Relationship Id="rId10" Type="http://schemas.openxmlformats.org/officeDocument/2006/relationships/image" Target="../media/image19.jpeg"/><Relationship Id="rId4" Type="http://schemas.openxmlformats.org/officeDocument/2006/relationships/tags" Target="../tags/tag26.xml"/><Relationship Id="rId9" Type="http://schemas.openxmlformats.org/officeDocument/2006/relationships/notesSlide" Target="../notesSlides/notesSlide8.xml"/><Relationship Id="rId14" Type="http://schemas.openxmlformats.org/officeDocument/2006/relationships/image" Target="../media/image23.png"/></Relationships>
</file>

<file path=ppt/slides/_rels/slide9.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tags" Target="../tags/tag32.xml"/><Relationship Id="rId7" Type="http://schemas.openxmlformats.org/officeDocument/2006/relationships/notesSlide" Target="../notesSlides/notesSlide9.xml"/><Relationship Id="rId2" Type="http://schemas.openxmlformats.org/officeDocument/2006/relationships/tags" Target="../tags/tag31.xml"/><Relationship Id="rId1" Type="http://schemas.openxmlformats.org/officeDocument/2006/relationships/tags" Target="../tags/tag30.xml"/><Relationship Id="rId6" Type="http://schemas.openxmlformats.org/officeDocument/2006/relationships/slideLayout" Target="../slideLayouts/slideLayout13.xml"/><Relationship Id="rId11" Type="http://schemas.openxmlformats.org/officeDocument/2006/relationships/image" Target="../media/image26.png"/><Relationship Id="rId5" Type="http://schemas.openxmlformats.org/officeDocument/2006/relationships/tags" Target="../tags/tag34.xml"/><Relationship Id="rId10" Type="http://schemas.openxmlformats.org/officeDocument/2006/relationships/image" Target="../media/image25.png"/><Relationship Id="rId4" Type="http://schemas.openxmlformats.org/officeDocument/2006/relationships/tags" Target="../tags/tag33.xml"/><Relationship Id="rId9"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Espace réservé du texte 3"/>
          <p:cNvSpPr>
            <a:spLocks noGrp="1"/>
          </p:cNvSpPr>
          <p:nvPr>
            <p:ph type="body" sz="quarter" idx="11"/>
            <p:custDataLst>
              <p:tags r:id="rId1"/>
            </p:custDataLst>
          </p:nvPr>
        </p:nvSpPr>
        <p:spPr bwMode="auto">
          <a:xfrm>
            <a:off x="2057400" y="4876800"/>
            <a:ext cx="7023100" cy="642938"/>
          </a:xfrm>
          <a:ln>
            <a:miter lim="800000"/>
            <a:headEnd/>
            <a:tailEnd/>
          </a:ln>
        </p:spPr>
        <p:txBody>
          <a:bodyPr vert="horz" wrap="square" lIns="91440" tIns="45720" rIns="91440" bIns="45720" numCol="1" anchorCtr="0" compatLnSpc="1">
            <a:prstTxWarp prst="textNoShape">
              <a:avLst/>
            </a:prstTxWarp>
            <a:noAutofit/>
          </a:bodyPr>
          <a:lstStyle/>
          <a:p>
            <a:pPr marL="0" indent="0">
              <a:spcAft>
                <a:spcPct val="0"/>
              </a:spcAft>
              <a:buFont typeface="Arial" charset="0"/>
              <a:buNone/>
              <a:defRPr/>
            </a:pPr>
            <a:r>
              <a:rPr lang="fr-CA" sz="2000" b="1" dirty="0" smtClean="0">
                <a:solidFill>
                  <a:srgbClr val="595959"/>
                </a:solidFill>
                <a:latin typeface="Arial" charset="0"/>
                <a:ea typeface="ヒラギノ角ゴ Pro W3" pitchFamily="16" charset="-128"/>
                <a:cs typeface="Arial" charset="0"/>
              </a:rPr>
              <a:t>Atelier de sensibilisation </a:t>
            </a:r>
          </a:p>
          <a:p>
            <a:pPr marL="0" indent="0">
              <a:spcAft>
                <a:spcPct val="0"/>
              </a:spcAft>
              <a:buFont typeface="Arial" charset="0"/>
              <a:buNone/>
              <a:defRPr/>
            </a:pPr>
            <a:r>
              <a:rPr lang="fr-CA" sz="2000" b="1" dirty="0" smtClean="0">
                <a:solidFill>
                  <a:srgbClr val="595959"/>
                </a:solidFill>
                <a:latin typeface="Arial" charset="0"/>
                <a:ea typeface="ヒラギノ角ゴ Pro W3" pitchFamily="16" charset="-128"/>
                <a:cs typeface="Arial" charset="0"/>
              </a:rPr>
              <a:t>au développement durable</a:t>
            </a:r>
          </a:p>
          <a:p>
            <a:pPr marL="0" indent="0">
              <a:spcAft>
                <a:spcPct val="0"/>
              </a:spcAft>
              <a:buFont typeface="Arial" charset="0"/>
              <a:buNone/>
              <a:defRPr/>
            </a:pPr>
            <a:r>
              <a:rPr lang="fr-CA" b="1" i="1" dirty="0" smtClean="0">
                <a:solidFill>
                  <a:srgbClr val="595959"/>
                </a:solidFill>
                <a:latin typeface="Arial" charset="0"/>
                <a:ea typeface="ヒラギノ角ゴ Pro W3" pitchFamily="16" charset="-128"/>
                <a:cs typeface="Arial" charset="0"/>
              </a:rPr>
              <a:t>À l’intention des employés</a:t>
            </a:r>
          </a:p>
          <a:p>
            <a:pPr marL="0" indent="0">
              <a:spcAft>
                <a:spcPct val="0"/>
              </a:spcAft>
              <a:buFont typeface="Arial" charset="0"/>
              <a:buNone/>
              <a:defRPr/>
            </a:pPr>
            <a:r>
              <a:rPr lang="fr-CA" sz="1600" b="1" i="1" dirty="0" smtClean="0">
                <a:solidFill>
                  <a:srgbClr val="595959"/>
                </a:solidFill>
                <a:effectLst>
                  <a:outerShdw blurRad="38100" dist="38100" dir="2700000" algn="tl">
                    <a:srgbClr val="000000">
                      <a:alpha val="43137"/>
                    </a:srgbClr>
                  </a:outerShdw>
                </a:effectLst>
                <a:latin typeface="Arial" charset="0"/>
                <a:ea typeface="ヒラギノ角ゴ Pro W3" pitchFamily="16" charset="-128"/>
                <a:cs typeface="Arial" charset="0"/>
              </a:rPr>
              <a:t>Formule capsule </a:t>
            </a:r>
          </a:p>
        </p:txBody>
      </p:sp>
      <p:pic>
        <p:nvPicPr>
          <p:cNvPr id="33795" name="Picture 5" descr="BNQ 21000_CMYK.png"/>
          <p:cNvPicPr>
            <a:picLocks noChangeAspect="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5413375" y="533400"/>
            <a:ext cx="3425825" cy="143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ZoneTexte 3"/>
          <p:cNvSpPr txBox="1"/>
          <p:nvPr/>
        </p:nvSpPr>
        <p:spPr>
          <a:xfrm>
            <a:off x="539552" y="6381328"/>
            <a:ext cx="1981200" cy="246063"/>
          </a:xfrm>
          <a:prstGeom prst="rect">
            <a:avLst/>
          </a:prstGeom>
          <a:noFill/>
        </p:spPr>
        <p:txBody>
          <a:bodyPr>
            <a:spAutoFit/>
          </a:bodyPr>
          <a:ls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fr-CA" sz="1000" i="1" dirty="0">
                <a:solidFill>
                  <a:schemeClr val="bg1">
                    <a:lumMod val="75000"/>
                  </a:schemeClr>
                </a:solidFill>
              </a:rPr>
              <a:t>Mise à jour : 2012-11-19</a:t>
            </a:r>
          </a:p>
        </p:txBody>
      </p:sp>
    </p:spTree>
    <p:extLst>
      <p:ext uri="{BB962C8B-B14F-4D97-AF65-F5344CB8AC3E}">
        <p14:creationId xmlns:p14="http://schemas.microsoft.com/office/powerpoint/2010/main" val="41656471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re 1"/>
          <p:cNvSpPr>
            <a:spLocks noGrp="1"/>
          </p:cNvSpPr>
          <p:nvPr>
            <p:ph type="title"/>
            <p:custDataLst>
              <p:tags r:id="rId1"/>
            </p:custDataLst>
          </p:nvPr>
        </p:nvSpPr>
        <p:spPr>
          <a:xfrm>
            <a:off x="251520" y="116632"/>
            <a:ext cx="8496944" cy="796908"/>
          </a:xfrm>
        </p:spPr>
        <p:txBody>
          <a:bodyPr anchor="t">
            <a:noAutofit/>
          </a:bodyPr>
          <a:lstStyle/>
          <a:p>
            <a:pPr defTabSz="898525">
              <a:tabLst>
                <a:tab pos="898525" algn="l"/>
              </a:tabLst>
            </a:pPr>
            <a:r>
              <a:rPr lang="fr-CA" sz="3200" dirty="0" smtClean="0">
                <a:latin typeface="Arial" charset="0"/>
                <a:ea typeface="ヒラギノ角ゴ Pro W3"/>
                <a:cs typeface="Arial" charset="0"/>
              </a:rPr>
              <a:t>Comme société…</a:t>
            </a:r>
          </a:p>
        </p:txBody>
      </p:sp>
      <p:sp>
        <p:nvSpPr>
          <p:cNvPr id="36869" name="Espace réservé du texte 5"/>
          <p:cNvSpPr>
            <a:spLocks noGrp="1"/>
          </p:cNvSpPr>
          <p:nvPr>
            <p:ph type="body" sz="quarter" idx="15"/>
            <p:custDataLst>
              <p:tags r:id="rId2"/>
            </p:custDataLst>
          </p:nvPr>
        </p:nvSpPr>
        <p:spPr/>
        <p:txBody>
          <a:bodyPr rtlCol="0"/>
          <a:lstStyle/>
          <a:p>
            <a:pPr marL="173038" indent="-173038" fontAlgn="auto">
              <a:spcAft>
                <a:spcPts val="0"/>
              </a:spcAft>
              <a:buFont typeface="Arial" pitchFamily="34" charset="0"/>
              <a:buNone/>
              <a:defRPr/>
            </a:pPr>
            <a:endParaRPr lang="en-CA" sz="2400" dirty="0" smtClean="0">
              <a:solidFill>
                <a:srgbClr val="595959"/>
              </a:solidFill>
              <a:latin typeface="Arial" charset="0"/>
              <a:ea typeface="ヒラギノ角ゴ Pro W3" pitchFamily="48" charset="-128"/>
              <a:cs typeface="Arial" charset="0"/>
            </a:endParaRPr>
          </a:p>
          <a:p>
            <a:pPr marL="173038" indent="-173038" fontAlgn="auto">
              <a:spcAft>
                <a:spcPts val="0"/>
              </a:spcAft>
              <a:buFont typeface="Arial" charset="0"/>
              <a:buBlip>
                <a:blip r:embed="rId13"/>
              </a:buBlip>
              <a:defRPr/>
            </a:pPr>
            <a:endParaRPr lang="en-CA" sz="2400" dirty="0" smtClean="0">
              <a:solidFill>
                <a:srgbClr val="595959"/>
              </a:solidFill>
              <a:latin typeface="Arial" charset="0"/>
              <a:ea typeface="ヒラギノ角ゴ Pro W3" pitchFamily="48" charset="-128"/>
              <a:cs typeface="Arial" charset="0"/>
            </a:endParaRPr>
          </a:p>
          <a:p>
            <a:pPr fontAlgn="auto">
              <a:spcAft>
                <a:spcPts val="0"/>
              </a:spcAft>
              <a:buFont typeface="Arial" pitchFamily="34" charset="0"/>
              <a:buNone/>
              <a:defRPr/>
            </a:pPr>
            <a:endParaRPr lang="fr-CA" sz="1700" dirty="0" smtClean="0">
              <a:solidFill>
                <a:srgbClr val="595959"/>
              </a:solidFill>
              <a:latin typeface="Arial" charset="0"/>
              <a:ea typeface="ヒラギノ角ゴ Pro W3" pitchFamily="48" charset="-128"/>
              <a:cs typeface="Arial" charset="0"/>
            </a:endParaRPr>
          </a:p>
        </p:txBody>
      </p:sp>
      <p:pic>
        <p:nvPicPr>
          <p:cNvPr id="168964" name="Picture 4" descr="http://t3.gstatic.com/images?q=tbn:ANd9GcRjaavg-1z2PsL8NC5753Fkupvwk7mDsuI87qzfsZSskjNFAEhgUZxGlJn5XA"/>
          <p:cNvPicPr>
            <a:picLocks noChangeAspect="1" noChangeArrowheads="1"/>
          </p:cNvPicPr>
          <p:nvPr>
            <p:custDataLst>
              <p:tags r:id="rId3"/>
            </p:custDataLst>
          </p:nvPr>
        </p:nvPicPr>
        <p:blipFill>
          <a:blip r:embed="rId14" cstate="print"/>
          <a:srcRect/>
          <a:stretch>
            <a:fillRect/>
          </a:stretch>
        </p:blipFill>
        <p:spPr bwMode="auto">
          <a:xfrm>
            <a:off x="899592" y="2911625"/>
            <a:ext cx="3653105" cy="2736304"/>
          </a:xfrm>
          <a:prstGeom prst="rect">
            <a:avLst/>
          </a:prstGeom>
          <a:noFill/>
        </p:spPr>
      </p:pic>
      <p:pic>
        <p:nvPicPr>
          <p:cNvPr id="218114" name="Picture 2" descr="http://www.cafevrac.com/upload/blogeux-3582n4hgaicafe_equitable.jpg"/>
          <p:cNvPicPr>
            <a:picLocks noChangeAspect="1" noChangeArrowheads="1"/>
          </p:cNvPicPr>
          <p:nvPr>
            <p:custDataLst>
              <p:tags r:id="rId4"/>
            </p:custDataLst>
          </p:nvPr>
        </p:nvPicPr>
        <p:blipFill>
          <a:blip r:embed="rId15" cstate="print"/>
          <a:srcRect/>
          <a:stretch>
            <a:fillRect/>
          </a:stretch>
        </p:blipFill>
        <p:spPr bwMode="auto">
          <a:xfrm>
            <a:off x="2362200" y="1066800"/>
            <a:ext cx="1187624" cy="1642314"/>
          </a:xfrm>
          <a:prstGeom prst="rect">
            <a:avLst/>
          </a:prstGeom>
          <a:noFill/>
        </p:spPr>
      </p:pic>
      <p:pic>
        <p:nvPicPr>
          <p:cNvPr id="218116" name="Picture 4" descr="http://t1.gstatic.com/images?q=tbn:ANd9GcQSIzvbX8nvbViPTy_FxkZSN51oZyaPFiRRSyUFzW5knvjdrlaE"/>
          <p:cNvPicPr>
            <a:picLocks noChangeAspect="1" noChangeArrowheads="1"/>
          </p:cNvPicPr>
          <p:nvPr>
            <p:custDataLst>
              <p:tags r:id="rId5"/>
            </p:custDataLst>
          </p:nvPr>
        </p:nvPicPr>
        <p:blipFill>
          <a:blip r:embed="rId16" cstate="print"/>
          <a:srcRect/>
          <a:stretch>
            <a:fillRect/>
          </a:stretch>
        </p:blipFill>
        <p:spPr bwMode="auto">
          <a:xfrm>
            <a:off x="6936754" y="1423044"/>
            <a:ext cx="1730177" cy="1079377"/>
          </a:xfrm>
          <a:prstGeom prst="rect">
            <a:avLst/>
          </a:prstGeom>
          <a:noFill/>
        </p:spPr>
      </p:pic>
      <p:sp>
        <p:nvSpPr>
          <p:cNvPr id="218118" name="AutoShape 6" descr="data:image/jpeg;base64,/9j/4AAQSkZJRgABAQAAAQABAAD/2wCEAAkGBhQSEBQUEBMWFBUVFBQUGBcVFRYUFBUXFBgYFBUUGBoXHSYeGBwjGRQVHy8gIycpLSwsFh4xNTAqNSYrLikBCQoKDgwOGg8PGi4kHyUtLy4vLzI2KSwqKi00LSwsLCwsNC80LCkpLCwsLC8sLC0sLCwsLCwsLCksLCwsLCwsKf/AABEIAOEA4QMBIgACEQEDEQH/xAAbAAEAAgMBAQAAAAAAAAAAAAAABgcBBAUDAv/EAEkQAAEDAgIECQcLAwIFBQAAAAEAAgMEEQUhBgcSMRMiQVFhcYGRoTJCUnKSorEUFyNTVGKCk8HR0hYzspTCQ2Nz4vAVJUSj4f/EABoBAQADAQEBAAAAAAAAAAAAAAACAwUEAQb/xAA2EQACAQIDBQUGBgIDAAAAAAAAAQIDEQQhMQUSQVHwEzJhcaEiUoGRwdEUFSMzseFCU0Niov/aAAwDAQACEQMRAD8AvFERAEREAREQBERAEREAREQBERAEREAREQBERAEREAREQBERAEREAREQBERAEREAREQBERAEREAREQBERAEREAREQBERAEREAREQBERAEREAREQBERAEREAREQBEWniGLwwC80rIx95wBPUN57EPVFydkjcRQnEdatMy4ha+Y89thve7PwUbrda1S/8AtMjjHUXu7zYeCrdWKNKlsrFVM923nl/ZbN1gvA35daoyo0vrJTY1EmfIw7HgwBa3/ptVNnwc8nSWSP8AEgqHbckdq2HJfuVEuvGxeM2NQM8uaJvXIwfErw/qik+1Qfms/dU3HofWHdSy9rLfGy9hoPW/Zn97P5LztZcif5VhVrWXp9y4mY/TnyaiE9UrP3W3FUtd5Lg7qIPwVIO0Hrfsz/dP6ryOidW3/wCNKOphP+KdrLkePZOHfdrr0+5fF1kFUQyproNzqmPr4Vo7jkt+k1j1seRlbJbkkY0+LbHxXvbLiiqWxKn/ABzT6+JdCKtqDW7yTwdsbv8Aa7+SlOGad0k9g2YMcfNk+jPecj2FWKcXxM+tgMRS70H/AD/BIEWGuuFlTOIIiIAiIgCIiAIiIAiIgCIvCsrWRML5XBjWi5LjYBD1Jt2R7rhY/plT0lxI/af9WzjP7eRvaoPpLrIlmcYqIOY0nZ2gPpX39EDyb9GfUsYBqxll49W4xNOezvld13yb23PQqXUbdomzT2dClHtMXLdXLi+urGti+siqnOzAOBacgGcaQ/i5/VAWvQaBVtSdt7Sy+ZfM4hx7M3d4Vp4Ro3BSi0EbWnlcc3nrcc1Bq7WvI2V7Y4Yyxr3NaS51yASAcufeoONs5s7KGKlO8MDSStxevXxZvYfqliGc8z39DAGDvNyfBSGj0Ho4/Jp2O6X3k/zuFCvndm+oi9tyx87s31EXtuXqlTRVVwu0qvefql/BZ0FIxgsxjWjma0N+C9VXeB6x6ipqI4WQRcd2Z2nnZaM3O7BdWDLOGNLnENaBckmwAG8kncroyUlkY+Jw1WhJRqav4nosXUGxTWa3b4KhiM7ybA57JP3WgbTvBeXDY1Jxg2KMHzfowfeLivN9cMy5YCqknUajf3nZ/LUn11myrOq0vxKjcPlkTXNJtewAPQHxmwPQR2KbaOaRx1kXCRXBBs5p8ph5jzjmPKkZpuxCtgqtGKm7OPNO6OtZatVhsUn9yNj/AFmNd8QmJYnHTxmSZwaxvKfAAbyTzBVniusCqqpOCoWOYDu2RtTOHOTuaOrdzpKSWp7hcJVru8MktW8kiYV+gFDJviEZ52OLPDyfBRzENUoNzTz9kguPab+y5Q1dV83GlLbn62Uud4B3xXlPohiFGDJHezcyYZCSAOUtyJHYVS7PWJtUVKn7MMUr8nmvVsfJMSw7Nu2GD0fpYe0Z7PaApJgWtWN9m1bODPpsu6M9Y8pvisaE6wTM9sFVbbdkyQWAefRcBkHHkIyO7r7mO6B01TclvByHz4wGm/3hud8elSina8GU4mrT3+zxtOz96P8APj1kd+mqmyNDo3BzSLgtIIPUQvVVHPhldhLy+J23DfMgExu/6jPNPT4qc6LaaxVg2f7coGcZO/nLD5w8Qpxnd2epnYjAuEe1pPehzXDz5EjREVhnhERAEREARF41lW2JjnyODWtBcSdwAQ9SvkjXxjGI6aJ0szrNHe48jWjlJVUVlbVYvUBrBZgNw2/0cbfTeeU9PYAvurqJ8YrA1l2xtvsg+TGzcXu53H9hyXVo4HgcdLEI4W2G8k+U88rnHlPwVGdTyNxbmzoJtXqv5R/vrTXn6MaGQ0YBA25bZyOGfSGjzR485UhsiK5JLJGNUqzqy3pu7OXpPiPAUc0nK2M7PrO4rfeIVdaq8ND6mSRwuI47C4uNp5sPBru9d3WxiGzTxRDfI/aPqxj+Tm9y2NVdBsUbpDvlkJ/CziDxDlS86iXI2KP6Gzpz4zdvh1clwpGeg32QnyRnoN9kL1ul1eYm8+Z5GJjbus1tgc7AWHLmqq0hx+XE6kU1NfgtqzRuD7b5X/dG8D9SpNrQx3gqcQsNnTXB5xG3yu8kDquvjVhgIjpzUOHHm8nojBy7yCexqpl7Ut1GzhYxw9B4ueb0j9+uR3tGtF4qOPZjF3kceQjjOP6Do+K7NllFalbJGRUqSqScpu7Zy9JMObPSzRuF7scR0OaLtI6iAqz1ZYhwVW7aNmOheXX3DYs8OPUNrvVvubcWO5V3rGggpYGsp4Y43zEtLmMa13BtsXC45CdgdV1XUVnvcjU2dV3oywrV9/05vrkRrHcYlxOrayMHZLtmJnIByyO6bAknkGXXaejejUVHEGRi7iOO8+U8/oOYcih+qfBcpKlwzvwTOgCxef8AEdhVjrynG/tPUntSuov8NSyjH1fXqFghZRXGKUtp7hPyaudwfFa8CZtstkkm9uazmk9qtrAsQ4emhlO98bXHrI43jdV7rdtw8HPwb/8AIW/VTLQUWw+nv6F+wucR4KiGU2jexz7TA0aktdOvkd1zARYi4OVjuKr3SzV8Wnh8Pu1zTtGNpINxntRcx+73cysRFbKKlqZWHxNTDy3oPzXB+ZDNB9OPlP0NRxZwMjuEgG/LkcOUdo5hM1ANPtDznV0oLZGcd4bkTbPhW284bzz79+/t6E6VCsg41hLHYPHPzPHQfA36FGLae7I6sVQhOH4ih3eK91/Z8CSIiKwzAiIgCrPWPjrppm0UF3cZu2B50h8iPsuD1kcynuPYqKankmd5jSQOdxya3tcQFBNWWDGWWSsm4x2nNYTyvdnI/wAbdpVU8/ZRq4CMaUZYqekdPGX9Ew0U0bbRwBgsXmzpHek79huH/wCrtIEViVlZGbUqSqSc5O7YRF5zTBrS5xsGgk9QFyvSBUGsvEOEriwZiJrY/wAR47vFwHYtnCtNK2nhZDHSjZY3ZF4prnlubHeSudoxAazE2udmHSOnd1NO2B37I7VdQC5oJyblc+mxlenhYU8PKClZX+PVysPnHr/srfypv5LLNYteSAKVtyQB9FNvOQ85WesEKzcfMzfxuH/0L5sprTypdPiJjvct4OEW3bRALrfiee5XBR0wjjYxvksa1o6miw+Cp2AbeNZ8ta73ZCR8ArnC8patl+1fYhRpLhG/XyMoiK4xAqg1pVu1WhnJHE0drrvPgW9yt9Unp8L4lPfnj7uDYqa3dNrYkU8Q2+Cf0RauidBwNFAzl4Nrj6z+O7xcV118xtsAByBfStSsjInJzk5PiwsFZWpiuIsghfLIbNY0k9PMB0k2A616RScnZFV60KzhK7YbnwcbGfidd9u5zVaWD0fA08UfoRsZ2taAfFVRolRPrsR4WQXDXmeTmve7Gd9h1NKuMKmnm3I2tqNU4UsMv8Vn5syiIrjEMOCq3G6U4ViLJ4geBkJu0brG3CR9mTh2cytNcPTLBflNJIwC7wNtnrtzA7Rdv4lCausjuwNdUqm7Puyyfl/R2IJg9rXNN2uAcCNxBzB7l6KF6r8Y4WlMTjxoXbI9R2be47Q7ApovYu6uUYii6FWVN8GERFIoK91s4iRHDA3z3GQjnDeK0drnH2VMdHsMFPTRRDzGAHpcc3n2iVWusDEAMUYXDabC2E7N7XAPCEX5L3XW+d9v2V35o/iqFOKk2zfqYOvUwtKFKN1nJ6avT0LFRV1877fsrvzR/BPnfb9ld+aP4Kfax5nF+VYv3PVfcsVRvWBiHBUEtjYyWiH48ne7tLX0W07+WzGNsBYGsLy4vDuUAC2yN9/BcDW5iXGghB3B0ru3iN+D+9eSmtxtEsLg5rFwpVFZ6vy1PXVJhuU05G8iJvUOM/xLe5WLdUnhGnlRTQtih4LZbc5sJJLiSSTtZ71u/OpWf8n2D/JQhUjGNjQxuzMTiK8qmVnpnwLgusFVB86dZ/yfYP8AJTTQDSGesjlfPsWa8MbsN2c7bTr5m+9qsjUUnZGbiNmV8PDtJ2sQPSMGkxZ0lt0zZx0tcQ8gdu0OxXFSVTZGNfG4Oa4BwI3EHco/ppoeK1gLSGzMB2XHcR6DujmPJ2qv6WfEcOJaGSNbfySzhIj0gi4HYQoK9NvkdzjDaFGG7JKpFWs+Jc11qYpiTIInSymzWi55zzAc5JyAVZjWRXnIQsv0QyE920vJ+DYliLm8OHMYMxwg4NjekM3k9Nu1S7S+iOeOy5Qd684xj55/A3dEcfq6yvzlcIgXSOYLbLW+azdzkDsK1damFFlU2YDiysAvzPZkR7Oz3FWDo1o1HRxbEebjm95Gbz+gHIOTvWxjODR1ULopRcHcR5TSNzhzELzcbjZ6kltCnTxaqU42glbzXM19FsabU0scgIvshrxyte0WcD8eohde6qabRPEKCQvpC57T50ViSOQPjN79xQ6W4qeKGSA9FMdr/G3giqWykhPZqqyc6FSLi+bzXmWjX4hHCwvleGNG8uNuzpPQFVGkmkUuJztgpmng9rit3F5+sfzADu6160+hlfWvD6pzmD0pjdwH3WDd7qsLR7RiGjZsxC7j5T3Zvd1nkHQMk9qfgiUfw+A9pSU6nC3dRjRbRxtHAI25uPGe70nfsNwH7rtLQdjtOCQZ4gQSCDKwEEbwc1j+oKb7RD+az91arLIyZqrUk5yTbZ0EXP8A6gpvtEP5rP3T+oKb7RD+az90uiPZT5M6CwV4UuIxy34KRj7WvsPa61917HLce5adXpPTRPLJZ42PFrtc4Ai4uL9hCXR4qc5PdSdyD6PD5Ljc0O5ku2APWHDM7sx2qzFU+kuLRHFoJ4JGvbeDaLTcXDy1w9mythV0+KNLaUX+nUerir+aCIitMorXFqFkmPsZM0PY9jbtcLg/ROA8WqYf0ZRfZovZUX02+hxSinOQJa0n1X2PuyqwWqqKV3c1cVWqKnSlGTS3ba8U2jjf0XRfZYvZT+i6L7LF7K7SKzdXI4fxNb3382aOHYHBASYImRl1gdkWuBuv3r3loY3G742OPO5oJ8QvdYJSxU5yb3m8zTnoYGNLnxxNaBcksYAAN5JIUDxPTVkknA4dSslccg8xAg9LWAA26XEdS5+lukUlfUilpc49vZFt0jhve77ozI6r81p9ovovHRxbLBd5A232zceboaOQfqqr7ztHQ1+zhhKanXzm9I52Xi/t0ok3Q7EZhtSTRRX81rWi3XwbAPErXrsMxOgYZGTiSNubtmzgOdzmPbu6QrQXzIwEEEXBFiOcHeFLs0UraU7+1GLjysiKaFacCsvHKAyZovl5LxyubfcRlcf+D31gYsYKJ5Y4te9zY2lpIcLm5IIz8lru9Vzo20w4tGxp8mofF+G7mHwXd1tYjeWGEea0yHredlvg13eq997jud8sDTWOgoL2X7Vjk4RS4nVRmSCaZzQ4tuagtzFifKd0hbv9M4v9ZL/qv+9TrQeg4KggaRm5nCHrkO38CB2LvKUaStmymvtSUakowhGybtkVP/TGL/WS/wCq/wC9SvQfBamESPrJHucbNa10pkAaMy7eRcnLs6VLVz8exEQU00voRuI9a1mj2iFJQUczlq46piI9luxV+SzKnx7EJ6rEZG07nkukMbGteWgiMbN94A8kntXuNDsU5pP9Q3+a2dVWH7dU+U5iJm/70mX+If3q2FXCG+t5mnjMc8JNUKUYtJLVdcCnnaG4mBfj5c1QL9nHW/olpnURzfJqolxcTG0y3245NzQ47y0usM8xdWiVTmmzw7Fjwe8Pgbl6YDPHcOxJR3M0zzC4n8fvUqsFo2mlobrtU9USSZYbnM5vzJ3+YtPFtXE9PC+aSSHZYLmxfc8gAu3eSQriCg+tbENilZEDnLJc+rHmfeLF7OnFK5VhNp4qtWjTus3yWnH0IBo1o0+tkcyNzW7Ldol17bwAMuU38CpJ80c/10Xc/wDZdrVPh2zTSSkZySWHqx5f5F3cp0vIUk43ZPHbVr068oUnkstF8SM6E6KOoo5A9zXue8G7bgWAsBn0k964eI6r3zTSSuqheR7nH6I5XOQ8vkFh2Kwl8vNhnuVrhFqxlRx1eNSVWL9p65IpV2jvA4nFTbfCWlhu4N2d+y8i1zuarsVXaGD5Xi01T5rdt4/F9HGPZv3K0VCksmzr2tUlKcIT1UVfzeoREVxjkO1n4bwlHtjfC8P/AAu4rviD+FdzRfFflFJFLylgDvXbxX+IPeuhVUzZGOY8Xa5paRzhwsR3KvdCK11FWS0Mxyc68ZO4utl7bLHrFlW8pX5mlTXb4VwXeg7ryevy1LHRAisM0KLaxMbNPRuDTZ8p4NvOARd7vZy/EFKVVGtmu2qqOO+UcV+15JPg1qrqO0TR2bRVbExT0WfyOnqpwIBj6lwzcTGzoaPLI6zYfhKsMBczRqh4Gkgj9GNt/WI2ne8SuopQVo2KcZXdevKfjl5cAiIpHIefAi97C/UFSmPymsxN4bmHzNhb6rSI7+BKt/H8R4Cmll9CNxHrWs0e0QqY0a0emq5XCBwa5g2y5xc21zYZtBNzn3FUVc7I+g2PFQjUrydrK1+vgXpGwNAA3AWA6BkF9XVYfNzX/am/nTfxT5ua/wC0t/Om/ipb8vdOT8FQ/wB6+TLPuoRrWxHYpWRA5yyXPqx8Y+8WJonobU09RwlTMHtDXANEkjuMbC5DgBa20o3rGqjPiDYWZ7AZEB9+Qhx/yaOxeTk93QtwOGgsWlGW8oq9+vGx3dW1ZTwUhMk0THySFxDpGBwDeK0EE5bie1Sw6T0v2mD81n7qC/NC/wC0t/KP8l9N1QO5aodkR/mvE5pWsWV4YGtUlUlWeb5P7Hbx3WRTxNLac8PKcmhtywE7iTy9Tb36FytC9C5XTfK624dtGRrHeUXnPbePNte4Hwso7hMb8OxRjJdl1nNYTYEFslrPbfNpzB7CFcwXsfbd5cCOKawUOzoaTXe4tcvAyqf1nYhwlbsDMRMa38TuO7wLR2K3ZJA0EnIAXPQBmSqUwZhrcUaXZiSYyu9VpMlu4AJW0S5nmx4qM51paRXXpctzRzDuApYYuVsbb+seM73iV0lhqyrtDGnJzk5PVhRfWHjfyejc0Gz5rxt57Ecd3Y3LrcFJZZQ1pc4gAAkk5AAZklVU5xxfEgBfgI/CNpzPQ558D0Kuo7Ky1Z3YCip1O0n3YZv6L4kr1bYLwNGHuFnTHhOpu5g7s/xKWr5YwAAAWAyA5l9KcVZWOWvVdapKpLiERF6UhQzWHoyZoxUQA8NDnxfKcwcbL7zTmO3oUzWCF5JXVi6hWlQqKpHh6+BGtCtLG1kNnECZgG2PS5pB0HwPYpMq40v0WkpZvltBdtiXPa3zb+U4DlYeVvJ1bpFolppHWNDTZkwHGZffbe5nOPEeJhGT7sjsxOGjKPb0O49Vxi+T8ORJVTGsHPE5Ad30Q7Nhn7lXOqn1q4aWVTZQOLKwC/M5mRHslvio1u6X7FklibPimvr9C1wsri6K4+2qpmPBG2AGyN5WvAsb9B3jrXZurU7q5k1ISpycZaoysXWvX4gyGN0krg1jRck/Ac5PMqnoq2fEcSBa6RjC8OIa9wDImchsbXIsOtyjKe7kdWGwcq8ZTvaMVm/oSrWriOxSMjBzlkz9WPjH3thZ1V4ZsUjpSM5nm3qs4o97bUY1mVpmrmxMz4NrWAffkO0R4sHYrSwmhEEEcTd0bGt67CxPablQjnNvkd1d9hgIU+M3d+XVjbRYul1cYh8yyhrSXZAAk9AGZVRaGxmrxXhXDIOkqD0Z8Qdhc3uU909xLgaCUg5vAiH48j7u0uBqkw60c0xHlOEY6mDad4uHsqmec0jZwn6OEq1uL9lfX+fQsELKIrjGKc1jy/8AuTrb2siHbba/UK4mqmNORfFZBzvhHuMVzhU0+9I2tpK1DDr/AK/Y4GneI8DQTEGxe3gx1ycU+7tHsUP1SYdeWaYjyGiMdbztO8GjvWzrcxD+xCD6Urh7jPi9d/Vzh3BUEZIzlLpT+LJvuhvemtTyJR/Q2c3xm/TpepKFi6+ZZQ0EuIAAJJJsABvJJ3KtNL9PnTE09Dchx2S9t9qS+WzHy2PPvPJ02Sko6mbhcJUxMt2GnF8EZ070sNQ/5HSXcC4NeW58I6/9tvQDvPL1A3mGiGjTaOnDcjI6zpHDldzDoG4dp5Vy9BtCRSt4WYAzuG7eIgfNH3uc9g6ZgFCEXfeep04vEQjBYeh3Vq/efPyMoiK0zAiIgCIiAwQoBpVq8Jdw9DxJAdoxg7IJ37UZ809G7qVgIVGUVLU6MPiKmHlvQf2fmVtgOsp8TuBxBrrtOyX7Nnt/6jP1HcphXUlPiFMW7Qex2YewglrhuI5iL7jzkFMf0Ugq2/Ss4wFg9uTx28o6DcKvq/QutoXmSke57fSiyfb77PO7LjqVftRyeaNOCw2JalTfZz5f438OXWR51OgtdSybVMS+258Ltl1uYtJv2Zhe7K7Gt1pu2KP4lq9sK1qys4tVEJLZFzOI8dbTkT7Kl2G6fUc26URuPmyjYPeeL4qCUXo7HXXq4uH71GM/G1+vQhY0NxGscDVvLWjlleHW9VjMr9ynujmi8VFGWx3LnW23nynEfADkC68czXC7SCOcG47wvq6ujBLMx8RjqtaO47KPJZIp/FdC6+aeWUwG75HO/uR5AnijyuQW7lr/ANB4h9UfzY/5K6UUOxR2R21XilFRjl4P7lK/0HiH1TvzY/5p/QeIfUu/Nj/mrqROxXM9/O6/ux+T+5BNKNE6ialpYIdm0TBt7T7XeGho5Dfz+9SXRbCDTUkUTrbTQS62Y2nEud15m3YusisUUnczp4qpOkqT0Tv8emEWLpdSOUgekGruSoq3ztmY0OcwgFriRsta3k9VTwLUrsXhhF5pWR+s4A9gOZUVxTWnTR3ELXTHntsM73Z9wUPZgd+7isWoxUW1HJZfUzpPq+dWVBlNQGAta0N4Pa2Q0c+0OUk7uVdLFtLKahYIy7acxoa2Nli6zRYA8jd3Kq8xDTatrHcHFdgd/wAOAHaPW4cY+AXUwDVbI8h9W7g279hpBkPrHc3xPUqlLN7iNSeG3IRWNqZR0iteurnNr8brMVl4KNpDL34NhswD0pHcvblzC6nmiehEdGNt1pJiM38jecMB3de89G5dzDMKip2BkLAxvMN5POTvJ6SvnGnEU8tvq39nFNz3KcYWzlmzgxGO7RdjRW7Dlxfn18zUqKxzo3ylxjgY1zrsAMkjWgkuG0CGtIGVhc77haNBiscjmNjkqInvbtx8M1xbIAL3G3cOFiDZpBsunpA0CiqAMgIJQOoMNlGtGC+pfTF4ZGKJjbNBLpJOFhaGPOQAaW55XzBHIpN5lVKEZUpTeVvtl53dkS2irC4uZIA2RlrgeS4HyXtvyGxy5CCOk7i58+VTFbeWSg+reM/G3eugpnFLmEREIhERAEREAWLLKIDk4votT1P96Jpd6Q4r/aGfeoZiuqTeaab8Mo/3NH+1WSihKEZanZQx1ehlCWXLVFIz6L19Kbtjlb96FxI/+s37wlPp1XRG3DuNuSRrXH3hfxV22WvV4dFKLSxsf67Wu+IVfZW0ZpLa8Z/v0lLrxuVdT616oeXHE/sc0+Dv0W/Drfd59MD6spHxYpRVavqJ/wDwA0/cc5ngDbwXLn1T0x8mSVva1w8Wpu1FxJrEbMn3qbXXgzVZrej86neOp7T8bL0Ot2D6iXvZ/JefzQx/aH+w1fbdUcPLPJ2NYP0T9UP8q8f/AEeb9b7PNpnnrkaPgCtKfW9J5lOwetI53wAXZj1T0o8p8zvxMHwat2n1bUTd8bnetI/9CEtUfEj2uy46Qb+f3IPU60Kx3k8HH6rLn3yVznY9X1RsJJ5L8ke0B3RgBW7S6K0kfkU8Q6SwOPe65XTbGALAADmGQTs5PVnn5nhqf7VFfG39/wAlM0GrqtlN3MEYPnSuse4Xd3hSvCtU8LbGokdIfRb9Gzvzce8Ke2RSVKKOattfE1Mk91eHVzTw/CIoG7MMbYx90WJ6zvPatxEVplyk5O7C+XsBBBzBFiOcHeF9Ih4cGtYW08lPKSGujfGyaxc0Nc0tbwls2kA7zkbXuCbDRhgjjfTPhma98cQgkbGDIZmNaLCzCSCHC4J3XN1K7JsqNi+NZpW65GlRQOLzLINlxGy1u/YZvsSMi4nM2yyAztc7yIpFLdwiIh4EREAREQBERAEREAREQBERAEREAREQBERAEREAREQBERAEREAREQBERAEREAREQBERAEREAREQBERAEREAREQBERAEREAREQBERAEREAREQBERAEREAREQBERAEREAREQBERAEREAREQBERAEREAREQBERAEREAREQBERAf//Z"/>
          <p:cNvSpPr>
            <a:spLocks noChangeAspect="1" noChangeArrowheads="1"/>
          </p:cNvSpPr>
          <p:nvPr>
            <p:custDataLst>
              <p:tags r:id="rId6"/>
            </p:custDataLst>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fr-CA"/>
          </a:p>
        </p:txBody>
      </p:sp>
      <p:sp>
        <p:nvSpPr>
          <p:cNvPr id="218120" name="AutoShape 8" descr="data:image/jpeg;base64,/9j/4AAQSkZJRgABAQAAAQABAAD/2wCEAAkGBhQSEBQUEBMWFBUVFBQUGBcVFRYUFBUXFBgYFBUUGBoXHSYeGBwjGRQVHy8gIycpLSwsFh4xNTAqNSYrLikBCQoKDgwOGg8PGi4kHyUtLy4vLzI2KSwqKi00LSwsLCwsNC80LCkpLCwsLC8sLC0sLCwsLCwsLCksLCwsLCwsKf/AABEIAOEA4QMBIgACEQEDEQH/xAAbAAEAAgMBAQAAAAAAAAAAAAAABgcBBAUDAv/EAEkQAAEDAgIECQcLAwIFBQAAAAEAAgMEEQUhBgcSMRMiQVFhcYGRoTJCUnKSorEUFyNTVGKCk8HR0hYzspTCQ2Nz4vAVJUSj4f/EABoBAQADAQEBAAAAAAAAAAAAAAACAwUEAQb/xAA2EQACAQIDBQUGBgIDAAAAAAAAAQIDEQQhMQUSQVHwEzJhcaEiUoGRwdEUFSMzseFCU0Niov/aAAwDAQACEQMRAD8AvFERAEREAREQBERAEREAREQBERAEREAREQBERAEREAREQBERAEREAREQBERAEREAREQBERAEREAREQBERAEREAREQBERAEREAREQBERAEREAREQBERAEREAREQBEWniGLwwC80rIx95wBPUN57EPVFydkjcRQnEdatMy4ha+Y89thve7PwUbrda1S/8AtMjjHUXu7zYeCrdWKNKlsrFVM923nl/ZbN1gvA35daoyo0vrJTY1EmfIw7HgwBa3/ptVNnwc8nSWSP8AEgqHbckdq2HJfuVEuvGxeM2NQM8uaJvXIwfErw/qik+1Qfms/dU3HofWHdSy9rLfGy9hoPW/Zn97P5LztZcif5VhVrWXp9y4mY/TnyaiE9UrP3W3FUtd5Lg7qIPwVIO0Hrfsz/dP6ryOidW3/wCNKOphP+KdrLkePZOHfdrr0+5fF1kFUQyproNzqmPr4Vo7jkt+k1j1seRlbJbkkY0+LbHxXvbLiiqWxKn/ABzT6+JdCKtqDW7yTwdsbv8Aa7+SlOGad0k9g2YMcfNk+jPecj2FWKcXxM+tgMRS70H/AD/BIEWGuuFlTOIIiIAiIgCIiAIiIAiIgCIvCsrWRML5XBjWi5LjYBD1Jt2R7rhY/plT0lxI/af9WzjP7eRvaoPpLrIlmcYqIOY0nZ2gPpX39EDyb9GfUsYBqxll49W4xNOezvld13yb23PQqXUbdomzT2dClHtMXLdXLi+urGti+siqnOzAOBacgGcaQ/i5/VAWvQaBVtSdt7Sy+ZfM4hx7M3d4Vp4Ro3BSi0EbWnlcc3nrcc1Bq7WvI2V7Y4Yyxr3NaS51yASAcufeoONs5s7KGKlO8MDSStxevXxZvYfqliGc8z39DAGDvNyfBSGj0Ho4/Jp2O6X3k/zuFCvndm+oi9tyx87s31EXtuXqlTRVVwu0qvefql/BZ0FIxgsxjWjma0N+C9VXeB6x6ipqI4WQRcd2Z2nnZaM3O7BdWDLOGNLnENaBckmwAG8kncroyUlkY+Jw1WhJRqav4nosXUGxTWa3b4KhiM7ybA57JP3WgbTvBeXDY1Jxg2KMHzfowfeLivN9cMy5YCqknUajf3nZ/LUn11myrOq0vxKjcPlkTXNJtewAPQHxmwPQR2KbaOaRx1kXCRXBBs5p8ph5jzjmPKkZpuxCtgqtGKm7OPNO6OtZatVhsUn9yNj/AFmNd8QmJYnHTxmSZwaxvKfAAbyTzBVniusCqqpOCoWOYDu2RtTOHOTuaOrdzpKSWp7hcJVru8MktW8kiYV+gFDJviEZ52OLPDyfBRzENUoNzTz9kguPab+y5Q1dV83GlLbn62Uud4B3xXlPohiFGDJHezcyYZCSAOUtyJHYVS7PWJtUVKn7MMUr8nmvVsfJMSw7Nu2GD0fpYe0Z7PaApJgWtWN9m1bODPpsu6M9Y8pvisaE6wTM9sFVbbdkyQWAefRcBkHHkIyO7r7mO6B01TclvByHz4wGm/3hud8elSina8GU4mrT3+zxtOz96P8APj1kd+mqmyNDo3BzSLgtIIPUQvVVHPhldhLy+J23DfMgExu/6jPNPT4qc6LaaxVg2f7coGcZO/nLD5w8Qpxnd2epnYjAuEe1pPehzXDz5EjREVhnhERAEREARF41lW2JjnyODWtBcSdwAQ9SvkjXxjGI6aJ0szrNHe48jWjlJVUVlbVYvUBrBZgNw2/0cbfTeeU9PYAvurqJ8YrA1l2xtvsg+TGzcXu53H9hyXVo4HgcdLEI4W2G8k+U88rnHlPwVGdTyNxbmzoJtXqv5R/vrTXn6MaGQ0YBA25bZyOGfSGjzR485UhsiK5JLJGNUqzqy3pu7OXpPiPAUc0nK2M7PrO4rfeIVdaq8ND6mSRwuI47C4uNp5sPBru9d3WxiGzTxRDfI/aPqxj+Tm9y2NVdBsUbpDvlkJ/CziDxDlS86iXI2KP6Gzpz4zdvh1clwpGeg32QnyRnoN9kL1ul1eYm8+Z5GJjbus1tgc7AWHLmqq0hx+XE6kU1NfgtqzRuD7b5X/dG8D9SpNrQx3gqcQsNnTXB5xG3yu8kDquvjVhgIjpzUOHHm8nojBy7yCexqpl7Ut1GzhYxw9B4ueb0j9+uR3tGtF4qOPZjF3kceQjjOP6Do+K7NllFalbJGRUqSqScpu7Zy9JMObPSzRuF7scR0OaLtI6iAqz1ZYhwVW7aNmOheXX3DYs8OPUNrvVvubcWO5V3rGggpYGsp4Y43zEtLmMa13BtsXC45CdgdV1XUVnvcjU2dV3oywrV9/05vrkRrHcYlxOrayMHZLtmJnIByyO6bAknkGXXaejejUVHEGRi7iOO8+U8/oOYcih+qfBcpKlwzvwTOgCxef8AEdhVjrynG/tPUntSuov8NSyjH1fXqFghZRXGKUtp7hPyaudwfFa8CZtstkkm9uazmk9qtrAsQ4emhlO98bXHrI43jdV7rdtw8HPwb/8AIW/VTLQUWw+nv6F+wucR4KiGU2jexz7TA0aktdOvkd1zARYi4OVjuKr3SzV8Wnh8Pu1zTtGNpINxntRcx+73cysRFbKKlqZWHxNTDy3oPzXB+ZDNB9OPlP0NRxZwMjuEgG/LkcOUdo5hM1ANPtDznV0oLZGcd4bkTbPhW284bzz79+/t6E6VCsg41hLHYPHPzPHQfA36FGLae7I6sVQhOH4ih3eK91/Z8CSIiKwzAiIgCrPWPjrppm0UF3cZu2B50h8iPsuD1kcynuPYqKankmd5jSQOdxya3tcQFBNWWDGWWSsm4x2nNYTyvdnI/wAbdpVU8/ZRq4CMaUZYqekdPGX9Ew0U0bbRwBgsXmzpHek79huH/wCrtIEViVlZGbUqSqSc5O7YRF5zTBrS5xsGgk9QFyvSBUGsvEOEriwZiJrY/wAR47vFwHYtnCtNK2nhZDHSjZY3ZF4prnlubHeSudoxAazE2udmHSOnd1NO2B37I7VdQC5oJyblc+mxlenhYU8PKClZX+PVysPnHr/srfypv5LLNYteSAKVtyQB9FNvOQ85WesEKzcfMzfxuH/0L5sprTypdPiJjvct4OEW3bRALrfiee5XBR0wjjYxvksa1o6miw+Cp2AbeNZ8ta73ZCR8ArnC8patl+1fYhRpLhG/XyMoiK4xAqg1pVu1WhnJHE0drrvPgW9yt9Unp8L4lPfnj7uDYqa3dNrYkU8Q2+Cf0RauidBwNFAzl4Nrj6z+O7xcV118xtsAByBfStSsjInJzk5PiwsFZWpiuIsghfLIbNY0k9PMB0k2A616RScnZFV60KzhK7YbnwcbGfidd9u5zVaWD0fA08UfoRsZ2taAfFVRolRPrsR4WQXDXmeTmve7Gd9h1NKuMKmnm3I2tqNU4UsMv8Vn5syiIrjEMOCq3G6U4ViLJ4geBkJu0brG3CR9mTh2cytNcPTLBflNJIwC7wNtnrtzA7Rdv4lCausjuwNdUqm7Puyyfl/R2IJg9rXNN2uAcCNxBzB7l6KF6r8Y4WlMTjxoXbI9R2be47Q7ApovYu6uUYii6FWVN8GERFIoK91s4iRHDA3z3GQjnDeK0drnH2VMdHsMFPTRRDzGAHpcc3n2iVWusDEAMUYXDabC2E7N7XAPCEX5L3XW+d9v2V35o/iqFOKk2zfqYOvUwtKFKN1nJ6avT0LFRV1877fsrvzR/BPnfb9ld+aP4Kfax5nF+VYv3PVfcsVRvWBiHBUEtjYyWiH48ne7tLX0W07+WzGNsBYGsLy4vDuUAC2yN9/BcDW5iXGghB3B0ru3iN+D+9eSmtxtEsLg5rFwpVFZ6vy1PXVJhuU05G8iJvUOM/xLe5WLdUnhGnlRTQtih4LZbc5sJJLiSSTtZ71u/OpWf8n2D/JQhUjGNjQxuzMTiK8qmVnpnwLgusFVB86dZ/yfYP8AJTTQDSGesjlfPsWa8MbsN2c7bTr5m+9qsjUUnZGbiNmV8PDtJ2sQPSMGkxZ0lt0zZx0tcQ8gdu0OxXFSVTZGNfG4Oa4BwI3EHco/ppoeK1gLSGzMB2XHcR6DujmPJ2qv6WfEcOJaGSNbfySzhIj0gi4HYQoK9NvkdzjDaFGG7JKpFWs+Jc11qYpiTIInSymzWi55zzAc5JyAVZjWRXnIQsv0QyE920vJ+DYliLm8OHMYMxwg4NjekM3k9Nu1S7S+iOeOy5Qd684xj55/A3dEcfq6yvzlcIgXSOYLbLW+azdzkDsK1damFFlU2YDiysAvzPZkR7Oz3FWDo1o1HRxbEebjm95Gbz+gHIOTvWxjODR1ULopRcHcR5TSNzhzELzcbjZ6kltCnTxaqU42glbzXM19FsabU0scgIvshrxyte0WcD8eohde6qabRPEKCQvpC57T50ViSOQPjN79xQ6W4qeKGSA9FMdr/G3giqWykhPZqqyc6FSLi+bzXmWjX4hHCwvleGNG8uNuzpPQFVGkmkUuJztgpmng9rit3F5+sfzADu6160+hlfWvD6pzmD0pjdwH3WDd7qsLR7RiGjZsxC7j5T3Zvd1nkHQMk9qfgiUfw+A9pSU6nC3dRjRbRxtHAI25uPGe70nfsNwH7rtLQdjtOCQZ4gQSCDKwEEbwc1j+oKb7RD+az91arLIyZqrUk5yTbZ0EXP8A6gpvtEP5rP3T+oKb7RD+az90uiPZT5M6CwV4UuIxy34KRj7WvsPa61917HLce5adXpPTRPLJZ42PFrtc4Ai4uL9hCXR4qc5PdSdyD6PD5Ljc0O5ku2APWHDM7sx2qzFU+kuLRHFoJ4JGvbeDaLTcXDy1w9mythV0+KNLaUX+nUerir+aCIitMorXFqFkmPsZM0PY9jbtcLg/ROA8WqYf0ZRfZovZUX02+hxSinOQJa0n1X2PuyqwWqqKV3c1cVWqKnSlGTS3ba8U2jjf0XRfZYvZT+i6L7LF7K7SKzdXI4fxNb3382aOHYHBASYImRl1gdkWuBuv3r3loY3G742OPO5oJ8QvdYJSxU5yb3m8zTnoYGNLnxxNaBcksYAAN5JIUDxPTVkknA4dSslccg8xAg9LWAA26XEdS5+lukUlfUilpc49vZFt0jhve77ozI6r81p9ovovHRxbLBd5A232zceboaOQfqqr7ztHQ1+zhhKanXzm9I52Xi/t0ok3Q7EZhtSTRRX81rWi3XwbAPErXrsMxOgYZGTiSNubtmzgOdzmPbu6QrQXzIwEEEXBFiOcHeFLs0UraU7+1GLjysiKaFacCsvHKAyZovl5LxyubfcRlcf+D31gYsYKJ5Y4te9zY2lpIcLm5IIz8lru9Vzo20w4tGxp8mofF+G7mHwXd1tYjeWGEea0yHredlvg13eq997jud8sDTWOgoL2X7Vjk4RS4nVRmSCaZzQ4tuagtzFifKd0hbv9M4v9ZL/qv+9TrQeg4KggaRm5nCHrkO38CB2LvKUaStmymvtSUakowhGybtkVP/TGL/WS/wCq/wC9SvQfBamESPrJHucbNa10pkAaMy7eRcnLs6VLVz8exEQU00voRuI9a1mj2iFJQUczlq46piI9luxV+SzKnx7EJ6rEZG07nkukMbGteWgiMbN94A8kntXuNDsU5pP9Q3+a2dVWH7dU+U5iJm/70mX+If3q2FXCG+t5mnjMc8JNUKUYtJLVdcCnnaG4mBfj5c1QL9nHW/olpnURzfJqolxcTG0y3245NzQ47y0usM8xdWiVTmmzw7Fjwe8Pgbl6YDPHcOxJR3M0zzC4n8fvUqsFo2mlobrtU9USSZYbnM5vzJ3+YtPFtXE9PC+aSSHZYLmxfc8gAu3eSQriCg+tbENilZEDnLJc+rHmfeLF7OnFK5VhNp4qtWjTus3yWnH0IBo1o0+tkcyNzW7Ldol17bwAMuU38CpJ80c/10Xc/wDZdrVPh2zTSSkZySWHqx5f5F3cp0vIUk43ZPHbVr068oUnkstF8SM6E6KOoo5A9zXue8G7bgWAsBn0k964eI6r3zTSSuqheR7nH6I5XOQ8vkFh2Kwl8vNhnuVrhFqxlRx1eNSVWL9p65IpV2jvA4nFTbfCWlhu4N2d+y8i1zuarsVXaGD5Xi01T5rdt4/F9HGPZv3K0VCksmzr2tUlKcIT1UVfzeoREVxjkO1n4bwlHtjfC8P/AAu4rviD+FdzRfFflFJFLylgDvXbxX+IPeuhVUzZGOY8Xa5paRzhwsR3KvdCK11FWS0Mxyc68ZO4utl7bLHrFlW8pX5mlTXb4VwXeg7ryevy1LHRAisM0KLaxMbNPRuDTZ8p4NvOARd7vZy/EFKVVGtmu2qqOO+UcV+15JPg1qrqO0TR2bRVbExT0WfyOnqpwIBj6lwzcTGzoaPLI6zYfhKsMBczRqh4Gkgj9GNt/WI2ne8SuopQVo2KcZXdevKfjl5cAiIpHIefAi97C/UFSmPymsxN4bmHzNhb6rSI7+BKt/H8R4Cmll9CNxHrWs0e0QqY0a0emq5XCBwa5g2y5xc21zYZtBNzn3FUVc7I+g2PFQjUrydrK1+vgXpGwNAA3AWA6BkF9XVYfNzX/am/nTfxT5ua/wC0t/Om/ipb8vdOT8FQ/wB6+TLPuoRrWxHYpWRA5yyXPqx8Y+8WJonobU09RwlTMHtDXANEkjuMbC5DgBa20o3rGqjPiDYWZ7AZEB9+Qhx/yaOxeTk93QtwOGgsWlGW8oq9+vGx3dW1ZTwUhMk0THySFxDpGBwDeK0EE5bie1Sw6T0v2mD81n7qC/NC/wC0t/KP8l9N1QO5aodkR/mvE5pWsWV4YGtUlUlWeb5P7Hbx3WRTxNLac8PKcmhtywE7iTy9Tb36FytC9C5XTfK624dtGRrHeUXnPbePNte4Hwso7hMb8OxRjJdl1nNYTYEFslrPbfNpzB7CFcwXsfbd5cCOKawUOzoaTXe4tcvAyqf1nYhwlbsDMRMa38TuO7wLR2K3ZJA0EnIAXPQBmSqUwZhrcUaXZiSYyu9VpMlu4AJW0S5nmx4qM51paRXXpctzRzDuApYYuVsbb+seM73iV0lhqyrtDGnJzk5PVhRfWHjfyejc0Gz5rxt57Ecd3Y3LrcFJZZQ1pc4gAAkk5AAZklVU5xxfEgBfgI/CNpzPQ558D0Kuo7Ky1Z3YCip1O0n3YZv6L4kr1bYLwNGHuFnTHhOpu5g7s/xKWr5YwAAAWAyA5l9KcVZWOWvVdapKpLiERF6UhQzWHoyZoxUQA8NDnxfKcwcbL7zTmO3oUzWCF5JXVi6hWlQqKpHh6+BGtCtLG1kNnECZgG2PS5pB0HwPYpMq40v0WkpZvltBdtiXPa3zb+U4DlYeVvJ1bpFolppHWNDTZkwHGZffbe5nOPEeJhGT7sjsxOGjKPb0O49Vxi+T8ORJVTGsHPE5Ad30Q7Nhn7lXOqn1q4aWVTZQOLKwC/M5mRHslvio1u6X7FklibPimvr9C1wsri6K4+2qpmPBG2AGyN5WvAsb9B3jrXZurU7q5k1ISpycZaoysXWvX4gyGN0krg1jRck/Ac5PMqnoq2fEcSBa6RjC8OIa9wDImchsbXIsOtyjKe7kdWGwcq8ZTvaMVm/oSrWriOxSMjBzlkz9WPjH3thZ1V4ZsUjpSM5nm3qs4o97bUY1mVpmrmxMz4NrWAffkO0R4sHYrSwmhEEEcTd0bGt67CxPablQjnNvkd1d9hgIU+M3d+XVjbRYul1cYh8yyhrSXZAAk9AGZVRaGxmrxXhXDIOkqD0Z8Qdhc3uU909xLgaCUg5vAiH48j7u0uBqkw60c0xHlOEY6mDad4uHsqmec0jZwn6OEq1uL9lfX+fQsELKIrjGKc1jy/8AuTrb2siHbba/UK4mqmNORfFZBzvhHuMVzhU0+9I2tpK1DDr/AK/Y4GneI8DQTEGxe3gx1ycU+7tHsUP1SYdeWaYjyGiMdbztO8GjvWzrcxD+xCD6Urh7jPi9d/Vzh3BUEZIzlLpT+LJvuhvemtTyJR/Q2c3xm/TpepKFi6+ZZQ0EuIAAJJJsABvJJ3KtNL9PnTE09Dchx2S9t9qS+WzHy2PPvPJ02Sko6mbhcJUxMt2GnF8EZ070sNQ/5HSXcC4NeW58I6/9tvQDvPL1A3mGiGjTaOnDcjI6zpHDldzDoG4dp5Vy9BtCRSt4WYAzuG7eIgfNH3uc9g6ZgFCEXfeep04vEQjBYeh3Vq/efPyMoiK0zAiIgCIiAwQoBpVq8Jdw9DxJAdoxg7IJ37UZ809G7qVgIVGUVLU6MPiKmHlvQf2fmVtgOsp8TuBxBrrtOyX7Nnt/6jP1HcphXUlPiFMW7Qex2YewglrhuI5iL7jzkFMf0Ugq2/Ss4wFg9uTx28o6DcKvq/QutoXmSke57fSiyfb77PO7LjqVftRyeaNOCw2JalTfZz5f438OXWR51OgtdSybVMS+258Ltl1uYtJv2Zhe7K7Gt1pu2KP4lq9sK1qys4tVEJLZFzOI8dbTkT7Kl2G6fUc26URuPmyjYPeeL4qCUXo7HXXq4uH71GM/G1+vQhY0NxGscDVvLWjlleHW9VjMr9ynujmi8VFGWx3LnW23nynEfADkC68czXC7SCOcG47wvq6ujBLMx8RjqtaO47KPJZIp/FdC6+aeWUwG75HO/uR5AnijyuQW7lr/ANB4h9UfzY/5K6UUOxR2R21XilFRjl4P7lK/0HiH1TvzY/5p/QeIfUu/Nj/mrqROxXM9/O6/ux+T+5BNKNE6ialpYIdm0TBt7T7XeGho5Dfz+9SXRbCDTUkUTrbTQS62Y2nEud15m3YusisUUnczp4qpOkqT0Tv8emEWLpdSOUgekGruSoq3ztmY0OcwgFriRsta3k9VTwLUrsXhhF5pWR+s4A9gOZUVxTWnTR3ELXTHntsM73Z9wUPZgd+7isWoxUW1HJZfUzpPq+dWVBlNQGAta0N4Pa2Q0c+0OUk7uVdLFtLKahYIy7acxoa2Nli6zRYA8jd3Kq8xDTatrHcHFdgd/wAOAHaPW4cY+AXUwDVbI8h9W7g279hpBkPrHc3xPUqlLN7iNSeG3IRWNqZR0iteurnNr8brMVl4KNpDL34NhswD0pHcvblzC6nmiehEdGNt1pJiM38jecMB3de89G5dzDMKip2BkLAxvMN5POTvJ6SvnGnEU8tvq39nFNz3KcYWzlmzgxGO7RdjRW7Dlxfn18zUqKxzo3ylxjgY1zrsAMkjWgkuG0CGtIGVhc77haNBiscjmNjkqInvbtx8M1xbIAL3G3cOFiDZpBsunpA0CiqAMgIJQOoMNlGtGC+pfTF4ZGKJjbNBLpJOFhaGPOQAaW55XzBHIpN5lVKEZUpTeVvtl53dkS2irC4uZIA2RlrgeS4HyXtvyGxy5CCOk7i58+VTFbeWSg+reM/G3eugpnFLmEREIhERAEREAWLLKIDk4votT1P96Jpd6Q4r/aGfeoZiuqTeaab8Mo/3NH+1WSihKEZanZQx1ehlCWXLVFIz6L19Kbtjlb96FxI/+s37wlPp1XRG3DuNuSRrXH3hfxV22WvV4dFKLSxsf67Wu+IVfZW0ZpLa8Z/v0lLrxuVdT616oeXHE/sc0+Dv0W/Drfd59MD6spHxYpRVavqJ/wDwA0/cc5ngDbwXLn1T0x8mSVva1w8Wpu1FxJrEbMn3qbXXgzVZrej86neOp7T8bL0Ot2D6iXvZ/JefzQx/aH+w1fbdUcPLPJ2NYP0T9UP8q8f/AEeb9b7PNpnnrkaPgCtKfW9J5lOwetI53wAXZj1T0o8p8zvxMHwat2n1bUTd8bnetI/9CEtUfEj2uy46Qb+f3IPU60Kx3k8HH6rLn3yVznY9X1RsJJ5L8ke0B3RgBW7S6K0kfkU8Q6SwOPe65XTbGALAADmGQTs5PVnn5nhqf7VFfG39/wAlM0GrqtlN3MEYPnSuse4Xd3hSvCtU8LbGokdIfRb9Gzvzce8Ke2RSVKKOattfE1Mk91eHVzTw/CIoG7MMbYx90WJ6zvPatxEVplyk5O7C+XsBBBzBFiOcHeF9Ih4cGtYW08lPKSGujfGyaxc0Nc0tbwls2kA7zkbXuCbDRhgjjfTPhma98cQgkbGDIZmNaLCzCSCHC4J3XN1K7JsqNi+NZpW65GlRQOLzLINlxGy1u/YZvsSMi4nM2yyAztc7yIpFLdwiIh4EREAREQBERAEREAREQBERAEREAREQBERAEREAREQBERAEREAREQBERAEREAREQBERAEREAREQBERAEREAREQBERAEREAREQBERAEREAREQBERAEREAREQBERAEREAREQBERAEREAREQBERAEREAREQBERAEREAREQBERAf//Z"/>
          <p:cNvSpPr>
            <a:spLocks noChangeAspect="1" noChangeArrowheads="1"/>
          </p:cNvSpPr>
          <p:nvPr>
            <p:custDataLst>
              <p:tags r:id="rId7"/>
            </p:custDataLst>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fr-CA"/>
          </a:p>
        </p:txBody>
      </p:sp>
      <p:pic>
        <p:nvPicPr>
          <p:cNvPr id="218122" name="Picture 10" descr="http://www.ecover.com/NR/rdonlyres/64454953-059C-4DA0-A741-32AC2216E3D7/6163/logo_ecocert_op_600x600.jpg"/>
          <p:cNvPicPr>
            <a:picLocks noChangeAspect="1" noChangeArrowheads="1"/>
          </p:cNvPicPr>
          <p:nvPr>
            <p:custDataLst>
              <p:tags r:id="rId8"/>
            </p:custDataLst>
          </p:nvPr>
        </p:nvPicPr>
        <p:blipFill>
          <a:blip r:embed="rId17" cstate="print"/>
          <a:srcRect/>
          <a:stretch>
            <a:fillRect/>
          </a:stretch>
        </p:blipFill>
        <p:spPr bwMode="auto">
          <a:xfrm>
            <a:off x="4724400" y="1537742"/>
            <a:ext cx="936104" cy="936104"/>
          </a:xfrm>
          <a:prstGeom prst="rect">
            <a:avLst/>
          </a:prstGeom>
          <a:noFill/>
        </p:spPr>
      </p:pic>
      <p:pic>
        <p:nvPicPr>
          <p:cNvPr id="218124" name="Picture 12" descr="http://www.baoil.com/wp-content/uploads/2009/03/AB.jpg"/>
          <p:cNvPicPr>
            <a:picLocks noChangeAspect="1" noChangeArrowheads="1"/>
          </p:cNvPicPr>
          <p:nvPr>
            <p:custDataLst>
              <p:tags r:id="rId9"/>
            </p:custDataLst>
          </p:nvPr>
        </p:nvPicPr>
        <p:blipFill>
          <a:blip r:embed="rId18" cstate="print"/>
          <a:srcRect/>
          <a:stretch>
            <a:fillRect/>
          </a:stretch>
        </p:blipFill>
        <p:spPr bwMode="auto">
          <a:xfrm>
            <a:off x="7596336" y="4077072"/>
            <a:ext cx="1080120" cy="1322299"/>
          </a:xfrm>
          <a:prstGeom prst="rect">
            <a:avLst/>
          </a:prstGeom>
          <a:noFill/>
        </p:spPr>
      </p:pic>
      <p:pic>
        <p:nvPicPr>
          <p:cNvPr id="11" name="Picture 12" descr="http://4.bp.blogspot.com/_EtcymPhFZxI/S-5lEImDbkI/AAAAAAAAALE/ALtyH1sUxg8/s320/nontest.jpg"/>
          <p:cNvPicPr>
            <a:picLocks noChangeAspect="1" noChangeArrowheads="1"/>
          </p:cNvPicPr>
          <p:nvPr>
            <p:custDataLst>
              <p:tags r:id="rId10"/>
            </p:custDataLst>
          </p:nvPr>
        </p:nvPicPr>
        <p:blipFill>
          <a:blip r:embed="rId19" cstate="print"/>
          <a:srcRect/>
          <a:stretch>
            <a:fillRect/>
          </a:stretch>
        </p:blipFill>
        <p:spPr bwMode="auto">
          <a:xfrm>
            <a:off x="5596383" y="3124200"/>
            <a:ext cx="1323975" cy="1333501"/>
          </a:xfrm>
          <a:prstGeom prst="rect">
            <a:avLst/>
          </a:prstGeom>
          <a:noFill/>
        </p:spPr>
      </p:pic>
    </p:spTree>
    <p:extLst>
      <p:ext uri="{BB962C8B-B14F-4D97-AF65-F5344CB8AC3E}">
        <p14:creationId xmlns:p14="http://schemas.microsoft.com/office/powerpoint/2010/main" val="31495614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a:xfrm>
            <a:off x="457200" y="214290"/>
            <a:ext cx="8258204" cy="796908"/>
          </a:xfrm>
        </p:spPr>
        <p:txBody>
          <a:bodyPr>
            <a:normAutofit/>
          </a:bodyPr>
          <a:lstStyle/>
          <a:p>
            <a:r>
              <a:rPr lang="fr-CA" sz="3200" dirty="0" smtClean="0"/>
              <a:t>En résumé</a:t>
            </a:r>
            <a:endParaRPr lang="fr-CA" sz="3200" dirty="0"/>
          </a:p>
        </p:txBody>
      </p:sp>
      <p:sp>
        <p:nvSpPr>
          <p:cNvPr id="3" name="Espace réservé du texte 2"/>
          <p:cNvSpPr>
            <a:spLocks noGrp="1"/>
          </p:cNvSpPr>
          <p:nvPr>
            <p:ph type="body" sz="quarter" idx="15"/>
            <p:custDataLst>
              <p:tags r:id="rId2"/>
            </p:custDataLst>
          </p:nvPr>
        </p:nvSpPr>
        <p:spPr>
          <a:xfrm>
            <a:off x="428625" y="1523219"/>
            <a:ext cx="8286750" cy="4210037"/>
          </a:xfrm>
        </p:spPr>
        <p:txBody>
          <a:bodyPr/>
          <a:lstStyle/>
          <a:p>
            <a:pPr marL="0" indent="0" algn="ctr">
              <a:buNone/>
            </a:pPr>
            <a:r>
              <a:rPr lang="fr-CA" b="1" dirty="0" smtClean="0">
                <a:solidFill>
                  <a:schemeClr val="tx1">
                    <a:lumMod val="50000"/>
                    <a:lumOff val="50000"/>
                  </a:schemeClr>
                </a:solidFill>
              </a:rPr>
              <a:t>Alors, le DD, en quelques mots, c’est quoi?</a:t>
            </a:r>
          </a:p>
          <a:p>
            <a:pPr marL="0" indent="0" algn="ctr">
              <a:buNone/>
            </a:pPr>
            <a:endParaRPr lang="fr-CA" dirty="0"/>
          </a:p>
          <a:p>
            <a:pPr marL="0" indent="0" algn="ctr">
              <a:buNone/>
            </a:pPr>
            <a:endParaRPr lang="fr-CA" dirty="0"/>
          </a:p>
        </p:txBody>
      </p:sp>
      <p:sp>
        <p:nvSpPr>
          <p:cNvPr id="6" name="ZoneTexte 5"/>
          <p:cNvSpPr txBox="1"/>
          <p:nvPr>
            <p:custDataLst>
              <p:tags r:id="rId3"/>
            </p:custDataLst>
          </p:nvPr>
        </p:nvSpPr>
        <p:spPr>
          <a:xfrm>
            <a:off x="2051720" y="4982703"/>
            <a:ext cx="5573216" cy="523220"/>
          </a:xfrm>
          <a:prstGeom prst="rect">
            <a:avLst/>
          </a:prstGeom>
          <a:noFill/>
        </p:spPr>
        <p:txBody>
          <a:bodyPr wrap="square" rtlCol="0">
            <a:spAutoFit/>
          </a:bodyPr>
          <a:lstStyle/>
          <a:p>
            <a:pPr algn="ctr"/>
            <a:r>
              <a:rPr lang="fr-CA" sz="2800" b="1" dirty="0" smtClean="0">
                <a:solidFill>
                  <a:schemeClr val="tx1">
                    <a:lumMod val="50000"/>
                    <a:lumOff val="50000"/>
                  </a:schemeClr>
                </a:solidFill>
              </a:rPr>
              <a:t>Une minute pour expliquer!</a:t>
            </a:r>
            <a:endParaRPr lang="fr-CA" sz="2800" dirty="0"/>
          </a:p>
        </p:txBody>
      </p:sp>
      <p:pic>
        <p:nvPicPr>
          <p:cNvPr id="16389" name="Picture 5"/>
          <p:cNvPicPr>
            <a:picLocks noChangeAspect="1" noChangeArrowheads="1"/>
          </p:cNvPicPr>
          <p:nvPr>
            <p:custDataLst>
              <p:tags r:id="rId4"/>
            </p:custDataLst>
          </p:nvPr>
        </p:nvPicPr>
        <p:blipFill>
          <a:blip r:embed="rId7">
            <a:extLst>
              <a:ext uri="{28A0092B-C50C-407E-A947-70E740481C1C}">
                <a14:useLocalDpi xmlns:a14="http://schemas.microsoft.com/office/drawing/2010/main" val="0"/>
              </a:ext>
            </a:extLst>
          </a:blip>
          <a:srcRect/>
          <a:stretch>
            <a:fillRect/>
          </a:stretch>
        </p:blipFill>
        <p:spPr bwMode="auto">
          <a:xfrm>
            <a:off x="3286664" y="2471374"/>
            <a:ext cx="2743200" cy="2471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218314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Title 5"/>
          <p:cNvSpPr>
            <a:spLocks noGrp="1"/>
          </p:cNvSpPr>
          <p:nvPr>
            <p:ph type="title" idx="4294967295"/>
            <p:custDataLst>
              <p:tags r:id="rId1"/>
            </p:custDataLst>
          </p:nvPr>
        </p:nvSpPr>
        <p:spPr>
          <a:xfrm>
            <a:off x="228600" y="304800"/>
            <a:ext cx="8365504" cy="574675"/>
          </a:xfrm>
          <a:prstGeom prst="rect">
            <a:avLst/>
          </a:prstGeom>
        </p:spPr>
        <p:txBody>
          <a:bodyPr anchor="t">
            <a:noAutofit/>
          </a:bodyPr>
          <a:lstStyle/>
          <a:p>
            <a:pPr defTabSz="898525">
              <a:tabLst>
                <a:tab pos="898525" algn="l"/>
              </a:tabLst>
            </a:pPr>
            <a:r>
              <a:rPr lang="fr-CA" sz="3600" b="1" spc="-20" dirty="0" smtClean="0">
                <a:solidFill>
                  <a:srgbClr val="FF6600"/>
                </a:solidFill>
                <a:latin typeface="Arial" charset="0"/>
                <a:ea typeface="ヒラギノ角ゴ Pro W3"/>
                <a:cs typeface="Arial" charset="0"/>
              </a:rPr>
              <a:t>Des questions ou des commentaires?</a:t>
            </a:r>
          </a:p>
        </p:txBody>
      </p:sp>
      <p:pic>
        <p:nvPicPr>
          <p:cNvPr id="3" name="Image 2" descr="individu.jpg"/>
          <p:cNvPicPr>
            <a:picLocks noChangeAspect="1"/>
          </p:cNvPicPr>
          <p:nvPr>
            <p:custDataLst>
              <p:tags r:id="rId2"/>
            </p:custDataLst>
          </p:nvPr>
        </p:nvPicPr>
        <p:blipFill>
          <a:blip r:embed="rId5" cstate="print"/>
          <a:stretch>
            <a:fillRect/>
          </a:stretch>
        </p:blipFill>
        <p:spPr>
          <a:xfrm>
            <a:off x="1835696" y="1484784"/>
            <a:ext cx="5688632" cy="4260982"/>
          </a:xfrm>
          <a:prstGeom prst="rect">
            <a:avLst/>
          </a:prstGeom>
        </p:spPr>
      </p:pic>
    </p:spTree>
    <p:extLst>
      <p:ext uri="{BB962C8B-B14F-4D97-AF65-F5344CB8AC3E}">
        <p14:creationId xmlns:p14="http://schemas.microsoft.com/office/powerpoint/2010/main" val="40634085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re 1"/>
          <p:cNvSpPr>
            <a:spLocks noGrp="1"/>
          </p:cNvSpPr>
          <p:nvPr>
            <p:ph type="title"/>
            <p:custDataLst>
              <p:tags r:id="rId1"/>
            </p:custDataLst>
          </p:nvPr>
        </p:nvSpPr>
        <p:spPr bwMode="auto">
          <a:xfrm>
            <a:off x="381000" y="214313"/>
            <a:ext cx="8334375" cy="7969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898525">
              <a:tabLst>
                <a:tab pos="898525" algn="l"/>
              </a:tabLst>
            </a:pPr>
            <a:r>
              <a:rPr lang="fr-CA" sz="3200" dirty="0" smtClean="0">
                <a:latin typeface="Arial" charset="0"/>
                <a:ea typeface="ヒラギノ角ゴ Pro W3" pitchFamily="16" charset="-128"/>
                <a:cs typeface="Arial" charset="0"/>
              </a:rPr>
              <a:t>Objectifs de l’atelier</a:t>
            </a:r>
          </a:p>
        </p:txBody>
      </p:sp>
      <p:sp>
        <p:nvSpPr>
          <p:cNvPr id="3" name="Espace réservé du texte 2"/>
          <p:cNvSpPr>
            <a:spLocks noGrp="1"/>
          </p:cNvSpPr>
          <p:nvPr>
            <p:ph type="body" sz="quarter" idx="15"/>
            <p:custDataLst>
              <p:tags r:id="rId2"/>
            </p:custDataLst>
          </p:nvPr>
        </p:nvSpPr>
        <p:spPr>
          <a:xfrm>
            <a:off x="457200" y="1571625"/>
            <a:ext cx="8382000" cy="3762375"/>
          </a:xfrm>
        </p:spPr>
        <p:txBody>
          <a:bodyPr>
            <a:normAutofit/>
          </a:bodyPr>
          <a:lstStyle/>
          <a:p>
            <a:pPr>
              <a:buFont typeface="Arial" pitchFamily="34" charset="0"/>
              <a:buChar char="•"/>
              <a:defRPr/>
            </a:pPr>
            <a:r>
              <a:rPr lang="fr-CA" dirty="0" smtClean="0">
                <a:solidFill>
                  <a:schemeClr val="tx1">
                    <a:lumMod val="50000"/>
                    <a:lumOff val="50000"/>
                  </a:schemeClr>
                </a:solidFill>
              </a:rPr>
              <a:t>Intégrer </a:t>
            </a:r>
            <a:r>
              <a:rPr lang="fr-CA" dirty="0">
                <a:solidFill>
                  <a:schemeClr val="tx1">
                    <a:lumMod val="50000"/>
                    <a:lumOff val="50000"/>
                  </a:schemeClr>
                </a:solidFill>
              </a:rPr>
              <a:t>l</a:t>
            </a:r>
            <a:r>
              <a:rPr lang="fr-CA" dirty="0" smtClean="0">
                <a:solidFill>
                  <a:schemeClr val="tx1">
                    <a:lumMod val="50000"/>
                    <a:lumOff val="50000"/>
                  </a:schemeClr>
                </a:solidFill>
              </a:rPr>
              <a:t>es notions de développement durable</a:t>
            </a:r>
          </a:p>
          <a:p>
            <a:pPr>
              <a:buFont typeface="Arial" pitchFamily="34" charset="0"/>
              <a:buChar char="•"/>
              <a:defRPr/>
            </a:pPr>
            <a:r>
              <a:rPr lang="fr-CA" dirty="0">
                <a:solidFill>
                  <a:schemeClr val="tx1">
                    <a:lumMod val="50000"/>
                    <a:lumOff val="50000"/>
                  </a:schemeClr>
                </a:solidFill>
              </a:rPr>
              <a:t>S</a:t>
            </a:r>
            <a:r>
              <a:rPr lang="fr-CA" dirty="0" smtClean="0">
                <a:solidFill>
                  <a:schemeClr val="tx1">
                    <a:lumMod val="50000"/>
                    <a:lumOff val="50000"/>
                  </a:schemeClr>
                </a:solidFill>
              </a:rPr>
              <a:t>aisir son application</a:t>
            </a:r>
          </a:p>
          <a:p>
            <a:pPr>
              <a:buFont typeface="Arial" pitchFamily="34" charset="0"/>
              <a:buChar char="•"/>
              <a:defRPr/>
            </a:pPr>
            <a:r>
              <a:rPr lang="fr-CA" dirty="0" smtClean="0">
                <a:solidFill>
                  <a:schemeClr val="tx1">
                    <a:lumMod val="50000"/>
                    <a:lumOff val="50000"/>
                  </a:schemeClr>
                </a:solidFill>
              </a:rPr>
              <a:t>Favoriser la participation</a:t>
            </a:r>
          </a:p>
          <a:p>
            <a:pPr>
              <a:buFont typeface="Arial" pitchFamily="34" charset="0"/>
              <a:buChar char="•"/>
              <a:defRPr/>
            </a:pPr>
            <a:r>
              <a:rPr lang="fr-CA" dirty="0" smtClean="0">
                <a:solidFill>
                  <a:schemeClr val="tx1">
                    <a:lumMod val="50000"/>
                    <a:lumOff val="50000"/>
                  </a:schemeClr>
                </a:solidFill>
              </a:rPr>
              <a:t>Comprendre l’intérêt pour</a:t>
            </a:r>
          </a:p>
          <a:p>
            <a:pPr lvl="1">
              <a:buFont typeface="Arial" pitchFamily="34" charset="0"/>
              <a:buChar char="•"/>
              <a:defRPr/>
            </a:pPr>
            <a:r>
              <a:rPr lang="fr-CA" dirty="0" smtClean="0">
                <a:solidFill>
                  <a:schemeClr val="tx1">
                    <a:lumMod val="50000"/>
                    <a:lumOff val="50000"/>
                  </a:schemeClr>
                </a:solidFill>
              </a:rPr>
              <a:t>le citoyen </a:t>
            </a:r>
          </a:p>
          <a:p>
            <a:pPr lvl="1">
              <a:buFont typeface="Arial" pitchFamily="34" charset="0"/>
              <a:buChar char="•"/>
              <a:defRPr/>
            </a:pPr>
            <a:r>
              <a:rPr lang="fr-CA" dirty="0" smtClean="0">
                <a:solidFill>
                  <a:schemeClr val="tx1">
                    <a:lumMod val="50000"/>
                    <a:lumOff val="50000"/>
                  </a:schemeClr>
                </a:solidFill>
              </a:rPr>
              <a:t>l’employé </a:t>
            </a:r>
          </a:p>
          <a:p>
            <a:pPr lvl="1">
              <a:buFont typeface="Arial" pitchFamily="34" charset="0"/>
              <a:buChar char="•"/>
              <a:defRPr/>
            </a:pPr>
            <a:r>
              <a:rPr lang="fr-CA" dirty="0" smtClean="0">
                <a:solidFill>
                  <a:schemeClr val="tx1">
                    <a:lumMod val="50000"/>
                    <a:lumOff val="50000"/>
                  </a:schemeClr>
                </a:solidFill>
              </a:rPr>
              <a:t>l’organisation</a:t>
            </a:r>
            <a:endParaRPr lang="fr-CA" dirty="0">
              <a:solidFill>
                <a:schemeClr val="tx1">
                  <a:lumMod val="50000"/>
                  <a:lumOff val="50000"/>
                </a:schemeClr>
              </a:solidFill>
            </a:endParaRPr>
          </a:p>
        </p:txBody>
      </p:sp>
    </p:spTree>
    <p:extLst>
      <p:ext uri="{BB962C8B-B14F-4D97-AF65-F5344CB8AC3E}">
        <p14:creationId xmlns:p14="http://schemas.microsoft.com/office/powerpoint/2010/main" val="34932582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texte 5"/>
          <p:cNvSpPr>
            <a:spLocks noGrp="1"/>
          </p:cNvSpPr>
          <p:nvPr>
            <p:ph type="body" sz="quarter" idx="11"/>
            <p:custDataLst>
              <p:tags r:id="rId1"/>
            </p:custDataLst>
          </p:nvPr>
        </p:nvSpPr>
        <p:spPr/>
        <p:txBody>
          <a:bodyPr/>
          <a:lstStyle/>
          <a:p>
            <a:pPr algn="ctr"/>
            <a:r>
              <a:rPr lang="fr-CA" u="sng" dirty="0" smtClean="0">
                <a:solidFill>
                  <a:schemeClr val="tx1">
                    <a:lumMod val="50000"/>
                    <a:lumOff val="50000"/>
                  </a:schemeClr>
                </a:solidFill>
              </a:rPr>
              <a:t>CAPSULE 2</a:t>
            </a:r>
          </a:p>
          <a:p>
            <a:pPr algn="ctr"/>
            <a:r>
              <a:rPr lang="fr-CA" dirty="0" smtClean="0">
                <a:solidFill>
                  <a:schemeClr val="tx1">
                    <a:lumMod val="50000"/>
                    <a:lumOff val="50000"/>
                  </a:schemeClr>
                </a:solidFill>
              </a:rPr>
              <a:t>Le développement durable, </a:t>
            </a:r>
          </a:p>
          <a:p>
            <a:pPr algn="ctr"/>
            <a:r>
              <a:rPr lang="fr-CA" dirty="0" smtClean="0">
                <a:solidFill>
                  <a:schemeClr val="tx1">
                    <a:lumMod val="50000"/>
                    <a:lumOff val="50000"/>
                  </a:schemeClr>
                </a:solidFill>
              </a:rPr>
              <a:t>ça veut dire quoi au juste?</a:t>
            </a:r>
          </a:p>
          <a:p>
            <a:pPr algn="ctr"/>
            <a:r>
              <a:rPr lang="fr-CA" dirty="0" smtClean="0">
                <a:solidFill>
                  <a:schemeClr val="tx1">
                    <a:lumMod val="50000"/>
                    <a:lumOff val="50000"/>
                  </a:schemeClr>
                </a:solidFill>
              </a:rPr>
              <a:t>(20 minutes)</a:t>
            </a:r>
            <a:endParaRPr lang="fr-CA" dirty="0">
              <a:solidFill>
                <a:schemeClr val="tx1">
                  <a:lumMod val="50000"/>
                  <a:lumOff val="50000"/>
                </a:schemeClr>
              </a:solidFill>
            </a:endParaRPr>
          </a:p>
        </p:txBody>
      </p:sp>
    </p:spTree>
    <p:extLst>
      <p:ext uri="{BB962C8B-B14F-4D97-AF65-F5344CB8AC3E}">
        <p14:creationId xmlns:p14="http://schemas.microsoft.com/office/powerpoint/2010/main" val="31475079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custDataLst>
              <p:tags r:id="rId1"/>
            </p:custDataLst>
          </p:nvPr>
        </p:nvSpPr>
        <p:spPr>
          <a:xfrm>
            <a:off x="381000" y="214290"/>
            <a:ext cx="8334404" cy="796908"/>
          </a:xfrm>
        </p:spPr>
        <p:txBody>
          <a:bodyPr>
            <a:normAutofit/>
          </a:bodyPr>
          <a:lstStyle/>
          <a:p>
            <a:r>
              <a:rPr lang="fr-CA" sz="3200" dirty="0" smtClean="0"/>
              <a:t>Exercice de groupe</a:t>
            </a:r>
            <a:endParaRPr lang="fr-CA" sz="3200" dirty="0"/>
          </a:p>
        </p:txBody>
      </p:sp>
      <p:sp>
        <p:nvSpPr>
          <p:cNvPr id="5" name="Espace réservé du texte 4"/>
          <p:cNvSpPr>
            <a:spLocks noGrp="1"/>
          </p:cNvSpPr>
          <p:nvPr>
            <p:ph type="body" sz="quarter" idx="15"/>
            <p:custDataLst>
              <p:tags r:id="rId2"/>
            </p:custDataLst>
          </p:nvPr>
        </p:nvSpPr>
        <p:spPr/>
        <p:txBody>
          <a:bodyPr>
            <a:normAutofit/>
          </a:bodyPr>
          <a:lstStyle/>
          <a:p>
            <a:pPr marL="0" indent="0" algn="ctr">
              <a:lnSpc>
                <a:spcPct val="100000"/>
              </a:lnSpc>
              <a:buNone/>
            </a:pPr>
            <a:r>
              <a:rPr lang="fr-CA" sz="4400" dirty="0" smtClean="0"/>
              <a:t>Partout dans le monde, on parle de développement durable.</a:t>
            </a:r>
          </a:p>
          <a:p>
            <a:pPr marL="0" indent="0" algn="ctr">
              <a:lnSpc>
                <a:spcPct val="100000"/>
              </a:lnSpc>
              <a:buNone/>
            </a:pPr>
            <a:r>
              <a:rPr lang="fr-CA" sz="4400" dirty="0" smtClean="0"/>
              <a:t>  </a:t>
            </a:r>
          </a:p>
          <a:p>
            <a:pPr marL="0" indent="0" algn="ctr">
              <a:lnSpc>
                <a:spcPct val="100000"/>
              </a:lnSpc>
              <a:buNone/>
            </a:pPr>
            <a:r>
              <a:rPr lang="fr-CA" sz="4400" b="1" i="1" dirty="0" smtClean="0">
                <a:solidFill>
                  <a:srgbClr val="F68222"/>
                </a:solidFill>
                <a:effectLst>
                  <a:outerShdw blurRad="38100" dist="38100" dir="2700000" algn="tl">
                    <a:srgbClr val="000000">
                      <a:alpha val="43137"/>
                    </a:srgbClr>
                  </a:outerShdw>
                </a:effectLst>
              </a:rPr>
              <a:t>Décrivez-le en un mot.</a:t>
            </a:r>
            <a:endParaRPr lang="fr-CA" sz="4400" dirty="0">
              <a:solidFill>
                <a:srgbClr val="F68222"/>
              </a:solidFill>
            </a:endParaRPr>
          </a:p>
        </p:txBody>
      </p:sp>
    </p:spTree>
    <p:extLst>
      <p:ext uri="{BB962C8B-B14F-4D97-AF65-F5344CB8AC3E}">
        <p14:creationId xmlns:p14="http://schemas.microsoft.com/office/powerpoint/2010/main" val="1218431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custDataLst>
              <p:tags r:id="rId1"/>
            </p:custDataLst>
          </p:nvPr>
        </p:nvPicPr>
        <p:blipFill>
          <a:blip r:embed="rId7">
            <a:extLst>
              <a:ext uri="{28A0092B-C50C-407E-A947-70E740481C1C}">
                <a14:useLocalDpi xmlns:a14="http://schemas.microsoft.com/office/drawing/2010/main" val="0"/>
              </a:ext>
            </a:extLst>
          </a:blip>
          <a:stretch>
            <a:fillRect/>
          </a:stretch>
        </p:blipFill>
        <p:spPr>
          <a:xfrm>
            <a:off x="5846110" y="3497108"/>
            <a:ext cx="3297890" cy="3360892"/>
          </a:xfrm>
          <a:prstGeom prst="rect">
            <a:avLst/>
          </a:prstGeom>
        </p:spPr>
      </p:pic>
      <p:sp>
        <p:nvSpPr>
          <p:cNvPr id="2" name="Titre 1"/>
          <p:cNvSpPr>
            <a:spLocks noGrp="1"/>
          </p:cNvSpPr>
          <p:nvPr>
            <p:ph type="title"/>
            <p:custDataLst>
              <p:tags r:id="rId2"/>
            </p:custDataLst>
          </p:nvPr>
        </p:nvSpPr>
        <p:spPr>
          <a:xfrm>
            <a:off x="457200" y="152400"/>
            <a:ext cx="7786742" cy="796908"/>
          </a:xfrm>
        </p:spPr>
        <p:txBody>
          <a:bodyPr>
            <a:noAutofit/>
          </a:bodyPr>
          <a:lstStyle/>
          <a:p>
            <a:pPr algn="l"/>
            <a:r>
              <a:rPr lang="fr-CA" sz="3200" b="1" dirty="0" smtClean="0">
                <a:latin typeface="Arial" pitchFamily="34" charset="0"/>
                <a:cs typeface="Arial" pitchFamily="34" charset="0"/>
              </a:rPr>
              <a:t>Le développement durable : la recherche d’un équilibre global</a:t>
            </a:r>
            <a:endParaRPr lang="fr-CA" sz="3200" b="1" dirty="0">
              <a:latin typeface="Arial" pitchFamily="34" charset="0"/>
              <a:cs typeface="Arial" pitchFamily="34" charset="0"/>
            </a:endParaRPr>
          </a:p>
        </p:txBody>
      </p:sp>
      <p:sp>
        <p:nvSpPr>
          <p:cNvPr id="3" name="Espace réservé du contenu 2"/>
          <p:cNvSpPr>
            <a:spLocks noGrp="1"/>
          </p:cNvSpPr>
          <p:nvPr>
            <p:ph type="body" sz="quarter" idx="15"/>
            <p:custDataLst>
              <p:tags r:id="rId3"/>
            </p:custDataLst>
          </p:nvPr>
        </p:nvSpPr>
        <p:spPr>
          <a:xfrm>
            <a:off x="432758" y="1535807"/>
            <a:ext cx="8711242" cy="4413473"/>
          </a:xfrm>
        </p:spPr>
        <p:txBody>
          <a:bodyPr>
            <a:noAutofit/>
          </a:bodyPr>
          <a:lstStyle/>
          <a:p>
            <a:pPr marL="0" indent="0">
              <a:buNone/>
            </a:pPr>
            <a:r>
              <a:rPr lang="fr-CA" sz="2400" b="1" dirty="0">
                <a:solidFill>
                  <a:schemeClr val="tx1">
                    <a:lumMod val="65000"/>
                    <a:lumOff val="35000"/>
                  </a:schemeClr>
                </a:solidFill>
                <a:latin typeface="Arial" pitchFamily="34" charset="0"/>
                <a:cs typeface="Arial" pitchFamily="34" charset="0"/>
              </a:rPr>
              <a:t>Définition du développement </a:t>
            </a:r>
            <a:r>
              <a:rPr lang="fr-CA" sz="2400" b="1" dirty="0" smtClean="0">
                <a:solidFill>
                  <a:schemeClr val="tx1">
                    <a:lumMod val="65000"/>
                    <a:lumOff val="35000"/>
                  </a:schemeClr>
                </a:solidFill>
                <a:latin typeface="Arial" pitchFamily="34" charset="0"/>
                <a:cs typeface="Arial" pitchFamily="34" charset="0"/>
              </a:rPr>
              <a:t>durable* </a:t>
            </a:r>
            <a:endParaRPr lang="fr-CA" sz="2400" b="1" i="1" dirty="0">
              <a:solidFill>
                <a:schemeClr val="tx1">
                  <a:lumMod val="65000"/>
                  <a:lumOff val="35000"/>
                </a:schemeClr>
              </a:solidFill>
              <a:latin typeface="Arial" pitchFamily="34" charset="0"/>
              <a:cs typeface="Arial" pitchFamily="34" charset="0"/>
            </a:endParaRPr>
          </a:p>
          <a:p>
            <a:pPr marL="0" indent="0">
              <a:buNone/>
            </a:pPr>
            <a:r>
              <a:rPr lang="fr-CA" sz="2400" i="1" dirty="0">
                <a:solidFill>
                  <a:schemeClr val="tx1">
                    <a:lumMod val="65000"/>
                    <a:lumOff val="35000"/>
                  </a:schemeClr>
                </a:solidFill>
                <a:latin typeface="Arial" pitchFamily="34" charset="0"/>
                <a:cs typeface="Arial" pitchFamily="34" charset="0"/>
              </a:rPr>
              <a:t>Un </a:t>
            </a:r>
            <a:r>
              <a:rPr lang="fr-CA" sz="2400" b="1" i="1" dirty="0">
                <a:solidFill>
                  <a:schemeClr val="tx1">
                    <a:lumMod val="65000"/>
                    <a:lumOff val="35000"/>
                  </a:schemeClr>
                </a:solidFill>
                <a:latin typeface="Arial" pitchFamily="34" charset="0"/>
                <a:cs typeface="Arial" pitchFamily="34" charset="0"/>
              </a:rPr>
              <a:t>développement</a:t>
            </a:r>
            <a:r>
              <a:rPr lang="fr-CA" sz="2400" i="1" dirty="0">
                <a:solidFill>
                  <a:schemeClr val="tx1">
                    <a:lumMod val="65000"/>
                    <a:lumOff val="35000"/>
                  </a:schemeClr>
                </a:solidFill>
                <a:latin typeface="Arial" pitchFamily="34" charset="0"/>
                <a:cs typeface="Arial" pitchFamily="34" charset="0"/>
              </a:rPr>
              <a:t> qui répond aux </a:t>
            </a:r>
            <a:r>
              <a:rPr lang="fr-CA" sz="2400" b="1" i="1" dirty="0">
                <a:solidFill>
                  <a:schemeClr val="tx1">
                    <a:lumMod val="65000"/>
                    <a:lumOff val="35000"/>
                  </a:schemeClr>
                </a:solidFill>
                <a:latin typeface="Arial" pitchFamily="34" charset="0"/>
                <a:cs typeface="Arial" pitchFamily="34" charset="0"/>
              </a:rPr>
              <a:t>besoins</a:t>
            </a:r>
            <a:r>
              <a:rPr lang="fr-CA" sz="2400" i="1" dirty="0">
                <a:solidFill>
                  <a:schemeClr val="tx1">
                    <a:lumMod val="65000"/>
                    <a:lumOff val="35000"/>
                  </a:schemeClr>
                </a:solidFill>
                <a:latin typeface="Arial" pitchFamily="34" charset="0"/>
                <a:cs typeface="Arial" pitchFamily="34" charset="0"/>
              </a:rPr>
              <a:t> du présent sans compromettre la </a:t>
            </a:r>
            <a:r>
              <a:rPr lang="fr-CA" sz="2400" b="1" i="1" dirty="0">
                <a:solidFill>
                  <a:schemeClr val="tx1">
                    <a:lumMod val="65000"/>
                    <a:lumOff val="35000"/>
                  </a:schemeClr>
                </a:solidFill>
                <a:latin typeface="Arial" pitchFamily="34" charset="0"/>
                <a:cs typeface="Arial" pitchFamily="34" charset="0"/>
              </a:rPr>
              <a:t>capacité</a:t>
            </a:r>
            <a:r>
              <a:rPr lang="fr-CA" sz="2400" i="1" dirty="0">
                <a:solidFill>
                  <a:schemeClr val="tx1">
                    <a:lumMod val="65000"/>
                    <a:lumOff val="35000"/>
                  </a:schemeClr>
                </a:solidFill>
                <a:latin typeface="Arial" pitchFamily="34" charset="0"/>
                <a:cs typeface="Arial" pitchFamily="34" charset="0"/>
              </a:rPr>
              <a:t> des générations futures à répondre aux leurs. </a:t>
            </a:r>
            <a:endParaRPr lang="fr-CA" sz="2400" i="1" dirty="0" smtClean="0">
              <a:solidFill>
                <a:schemeClr val="tx1">
                  <a:lumMod val="65000"/>
                  <a:lumOff val="35000"/>
                </a:schemeClr>
              </a:solidFill>
              <a:latin typeface="Arial" pitchFamily="34" charset="0"/>
              <a:cs typeface="Arial" pitchFamily="34" charset="0"/>
            </a:endParaRPr>
          </a:p>
          <a:p>
            <a:pPr marL="0" indent="0">
              <a:buNone/>
            </a:pPr>
            <a:r>
              <a:rPr lang="fr-CA" sz="2400" i="1" dirty="0" smtClean="0">
                <a:solidFill>
                  <a:schemeClr val="tx1">
                    <a:lumMod val="65000"/>
                    <a:lumOff val="35000"/>
                  </a:schemeClr>
                </a:solidFill>
                <a:latin typeface="Arial" pitchFamily="34" charset="0"/>
                <a:cs typeface="Arial" pitchFamily="34" charset="0"/>
              </a:rPr>
              <a:t>Le </a:t>
            </a:r>
            <a:r>
              <a:rPr lang="fr-CA" sz="2400" i="1" dirty="0">
                <a:solidFill>
                  <a:schemeClr val="tx1">
                    <a:lumMod val="65000"/>
                    <a:lumOff val="35000"/>
                  </a:schemeClr>
                </a:solidFill>
                <a:latin typeface="Arial" pitchFamily="34" charset="0"/>
                <a:cs typeface="Arial" pitchFamily="34" charset="0"/>
              </a:rPr>
              <a:t>développement durable s’appuie sur une </a:t>
            </a:r>
            <a:endParaRPr lang="fr-CA" sz="2400" i="1" dirty="0" smtClean="0">
              <a:solidFill>
                <a:schemeClr val="tx1">
                  <a:lumMod val="65000"/>
                  <a:lumOff val="35000"/>
                </a:schemeClr>
              </a:solidFill>
              <a:latin typeface="Arial" pitchFamily="34" charset="0"/>
              <a:cs typeface="Arial" pitchFamily="34" charset="0"/>
            </a:endParaRPr>
          </a:p>
          <a:p>
            <a:pPr marL="0" indent="0">
              <a:buNone/>
            </a:pPr>
            <a:r>
              <a:rPr lang="fr-CA" sz="2400" b="1" i="1" dirty="0" smtClean="0">
                <a:solidFill>
                  <a:schemeClr val="tx1">
                    <a:lumMod val="65000"/>
                    <a:lumOff val="35000"/>
                  </a:schemeClr>
                </a:solidFill>
                <a:latin typeface="Arial" pitchFamily="34" charset="0"/>
                <a:cs typeface="Arial" pitchFamily="34" charset="0"/>
              </a:rPr>
              <a:t>vision </a:t>
            </a:r>
            <a:r>
              <a:rPr lang="fr-CA" sz="2400" b="1" i="1" dirty="0">
                <a:solidFill>
                  <a:schemeClr val="tx1">
                    <a:lumMod val="65000"/>
                    <a:lumOff val="35000"/>
                  </a:schemeClr>
                </a:solidFill>
                <a:latin typeface="Arial" pitchFamily="34" charset="0"/>
                <a:cs typeface="Arial" pitchFamily="34" charset="0"/>
              </a:rPr>
              <a:t>à long terme </a:t>
            </a:r>
            <a:r>
              <a:rPr lang="fr-CA" sz="2400" i="1" dirty="0">
                <a:solidFill>
                  <a:schemeClr val="tx1">
                    <a:lumMod val="65000"/>
                    <a:lumOff val="35000"/>
                  </a:schemeClr>
                </a:solidFill>
                <a:latin typeface="Arial" pitchFamily="34" charset="0"/>
                <a:cs typeface="Arial" pitchFamily="34" charset="0"/>
              </a:rPr>
              <a:t>qui prend en compte </a:t>
            </a:r>
            <a:endParaRPr lang="fr-CA" sz="2400" i="1" dirty="0" smtClean="0">
              <a:solidFill>
                <a:schemeClr val="tx1">
                  <a:lumMod val="65000"/>
                  <a:lumOff val="35000"/>
                </a:schemeClr>
              </a:solidFill>
              <a:latin typeface="Arial" pitchFamily="34" charset="0"/>
              <a:cs typeface="Arial" pitchFamily="34" charset="0"/>
            </a:endParaRPr>
          </a:p>
          <a:p>
            <a:pPr marL="0" indent="0">
              <a:buNone/>
            </a:pPr>
            <a:r>
              <a:rPr lang="fr-CA" sz="2400" i="1" dirty="0" smtClean="0">
                <a:solidFill>
                  <a:schemeClr val="tx1">
                    <a:lumMod val="65000"/>
                    <a:lumOff val="35000"/>
                  </a:schemeClr>
                </a:solidFill>
                <a:latin typeface="Arial" pitchFamily="34" charset="0"/>
                <a:cs typeface="Arial" pitchFamily="34" charset="0"/>
              </a:rPr>
              <a:t>le </a:t>
            </a:r>
            <a:r>
              <a:rPr lang="fr-CA" sz="2400" b="1" i="1" dirty="0">
                <a:solidFill>
                  <a:schemeClr val="tx1">
                    <a:lumMod val="65000"/>
                    <a:lumOff val="35000"/>
                  </a:schemeClr>
                </a:solidFill>
                <a:latin typeface="Arial" pitchFamily="34" charset="0"/>
                <a:cs typeface="Arial" pitchFamily="34" charset="0"/>
              </a:rPr>
              <a:t>caractère indissociable </a:t>
            </a:r>
            <a:r>
              <a:rPr lang="fr-CA" sz="2400" i="1" dirty="0">
                <a:solidFill>
                  <a:schemeClr val="tx1">
                    <a:lumMod val="65000"/>
                    <a:lumOff val="35000"/>
                  </a:schemeClr>
                </a:solidFill>
                <a:latin typeface="Arial" pitchFamily="34" charset="0"/>
                <a:cs typeface="Arial" pitchFamily="34" charset="0"/>
              </a:rPr>
              <a:t>des </a:t>
            </a:r>
            <a:endParaRPr lang="fr-CA" sz="2400" i="1" dirty="0" smtClean="0">
              <a:solidFill>
                <a:schemeClr val="tx1">
                  <a:lumMod val="65000"/>
                  <a:lumOff val="35000"/>
                </a:schemeClr>
              </a:solidFill>
              <a:latin typeface="Arial" pitchFamily="34" charset="0"/>
              <a:cs typeface="Arial" pitchFamily="34" charset="0"/>
            </a:endParaRPr>
          </a:p>
          <a:p>
            <a:pPr marL="0" indent="0">
              <a:buNone/>
            </a:pPr>
            <a:r>
              <a:rPr lang="fr-CA" sz="2400" i="1" dirty="0" smtClean="0">
                <a:solidFill>
                  <a:schemeClr val="tx1">
                    <a:lumMod val="65000"/>
                    <a:lumOff val="35000"/>
                  </a:schemeClr>
                </a:solidFill>
                <a:latin typeface="Arial" pitchFamily="34" charset="0"/>
                <a:cs typeface="Arial" pitchFamily="34" charset="0"/>
              </a:rPr>
              <a:t>dimensions </a:t>
            </a:r>
            <a:r>
              <a:rPr lang="fr-CA" sz="2400" i="1" dirty="0">
                <a:solidFill>
                  <a:schemeClr val="tx1">
                    <a:lumMod val="65000"/>
                    <a:lumOff val="35000"/>
                  </a:schemeClr>
                </a:solidFill>
                <a:latin typeface="Arial" pitchFamily="34" charset="0"/>
                <a:cs typeface="Arial" pitchFamily="34" charset="0"/>
              </a:rPr>
              <a:t>environnementale, </a:t>
            </a:r>
            <a:endParaRPr lang="fr-CA" sz="2400" i="1" dirty="0" smtClean="0">
              <a:solidFill>
                <a:schemeClr val="tx1">
                  <a:lumMod val="65000"/>
                  <a:lumOff val="35000"/>
                </a:schemeClr>
              </a:solidFill>
              <a:latin typeface="Arial" pitchFamily="34" charset="0"/>
              <a:cs typeface="Arial" pitchFamily="34" charset="0"/>
            </a:endParaRPr>
          </a:p>
          <a:p>
            <a:pPr marL="0" indent="0">
              <a:buNone/>
            </a:pPr>
            <a:r>
              <a:rPr lang="fr-CA" sz="2400" i="1" dirty="0" smtClean="0">
                <a:solidFill>
                  <a:schemeClr val="tx1">
                    <a:lumMod val="65000"/>
                    <a:lumOff val="35000"/>
                  </a:schemeClr>
                </a:solidFill>
                <a:latin typeface="Arial" pitchFamily="34" charset="0"/>
                <a:cs typeface="Arial" pitchFamily="34" charset="0"/>
              </a:rPr>
              <a:t>sociale </a:t>
            </a:r>
            <a:r>
              <a:rPr lang="fr-CA" sz="2400" i="1" dirty="0">
                <a:solidFill>
                  <a:schemeClr val="tx1">
                    <a:lumMod val="65000"/>
                    <a:lumOff val="35000"/>
                  </a:schemeClr>
                </a:solidFill>
                <a:latin typeface="Arial" pitchFamily="34" charset="0"/>
                <a:cs typeface="Arial" pitchFamily="34" charset="0"/>
              </a:rPr>
              <a:t>et économique des activités </a:t>
            </a:r>
            <a:endParaRPr lang="fr-CA" sz="2400" i="1" dirty="0" smtClean="0">
              <a:solidFill>
                <a:schemeClr val="tx1">
                  <a:lumMod val="65000"/>
                  <a:lumOff val="35000"/>
                </a:schemeClr>
              </a:solidFill>
              <a:latin typeface="Arial" pitchFamily="34" charset="0"/>
              <a:cs typeface="Arial" pitchFamily="34" charset="0"/>
            </a:endParaRPr>
          </a:p>
          <a:p>
            <a:pPr marL="0" indent="0">
              <a:buNone/>
            </a:pPr>
            <a:r>
              <a:rPr lang="fr-CA" sz="2400" i="1" dirty="0" smtClean="0">
                <a:solidFill>
                  <a:schemeClr val="tx1">
                    <a:lumMod val="65000"/>
                    <a:lumOff val="35000"/>
                  </a:schemeClr>
                </a:solidFill>
                <a:latin typeface="Arial" pitchFamily="34" charset="0"/>
                <a:cs typeface="Arial" pitchFamily="34" charset="0"/>
              </a:rPr>
              <a:t>de </a:t>
            </a:r>
            <a:r>
              <a:rPr lang="fr-CA" sz="2400" i="1" dirty="0">
                <a:solidFill>
                  <a:schemeClr val="tx1">
                    <a:lumMod val="65000"/>
                    <a:lumOff val="35000"/>
                  </a:schemeClr>
                </a:solidFill>
                <a:latin typeface="Arial" pitchFamily="34" charset="0"/>
                <a:cs typeface="Arial" pitchFamily="34" charset="0"/>
              </a:rPr>
              <a:t>développement. </a:t>
            </a:r>
            <a:endParaRPr lang="fr-CA" sz="2400" dirty="0">
              <a:latin typeface="Arial" pitchFamily="34" charset="0"/>
              <a:cs typeface="Arial" pitchFamily="34" charset="0"/>
            </a:endParaRPr>
          </a:p>
        </p:txBody>
      </p:sp>
      <p:sp>
        <p:nvSpPr>
          <p:cNvPr id="6" name="ZoneTexte 5"/>
          <p:cNvSpPr txBox="1"/>
          <p:nvPr>
            <p:custDataLst>
              <p:tags r:id="rId4"/>
            </p:custDataLst>
          </p:nvPr>
        </p:nvSpPr>
        <p:spPr>
          <a:xfrm>
            <a:off x="467544" y="6453336"/>
            <a:ext cx="4207434" cy="276999"/>
          </a:xfrm>
          <a:prstGeom prst="rect">
            <a:avLst/>
          </a:prstGeom>
          <a:noFill/>
        </p:spPr>
        <p:txBody>
          <a:bodyPr wrap="none" rtlCol="0">
            <a:spAutoFit/>
          </a:bodyPr>
          <a:lstStyle/>
          <a:p>
            <a:r>
              <a:rPr lang="fr-CA" sz="1200" dirty="0" smtClean="0">
                <a:solidFill>
                  <a:schemeClr val="bg1">
                    <a:lumMod val="50000"/>
                  </a:schemeClr>
                </a:solidFill>
              </a:rPr>
              <a:t>* Loi sur le développement durable du gouvernement québécois</a:t>
            </a:r>
            <a:endParaRPr lang="fr-CA" sz="1200" dirty="0">
              <a:solidFill>
                <a:schemeClr val="bg1">
                  <a:lumMod val="50000"/>
                </a:schemeClr>
              </a:solidFill>
            </a:endParaRPr>
          </a:p>
        </p:txBody>
      </p:sp>
    </p:spTree>
    <p:extLst>
      <p:ext uri="{BB962C8B-B14F-4D97-AF65-F5344CB8AC3E}">
        <p14:creationId xmlns:p14="http://schemas.microsoft.com/office/powerpoint/2010/main" val="29547828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Espace réservé du texte 5"/>
          <p:cNvSpPr>
            <a:spLocks noGrp="1"/>
          </p:cNvSpPr>
          <p:nvPr>
            <p:ph type="body" sz="quarter" idx="15"/>
            <p:custDataLst>
              <p:tags r:id="rId1"/>
            </p:custDataLst>
          </p:nvPr>
        </p:nvSpPr>
        <p:spPr/>
        <p:txBody>
          <a:bodyPr/>
          <a:lstStyle/>
          <a:p>
            <a:pPr marL="173038" indent="-173038"/>
            <a:endParaRPr lang="en-CA" sz="2400" dirty="0" smtClean="0">
              <a:solidFill>
                <a:srgbClr val="595959"/>
              </a:solidFill>
              <a:latin typeface="Arial" charset="0"/>
              <a:ea typeface="ヒラギノ角ゴ Pro W3"/>
              <a:cs typeface="Arial" charset="0"/>
            </a:endParaRPr>
          </a:p>
          <a:p>
            <a:pPr marL="173038" indent="-173038"/>
            <a:endParaRPr lang="en-CA" sz="2400" dirty="0" smtClean="0">
              <a:solidFill>
                <a:srgbClr val="595959"/>
              </a:solidFill>
              <a:latin typeface="Arial" charset="0"/>
              <a:ea typeface="ヒラギノ角ゴ Pro W3"/>
              <a:cs typeface="Arial" charset="0"/>
            </a:endParaRPr>
          </a:p>
        </p:txBody>
      </p:sp>
      <p:sp>
        <p:nvSpPr>
          <p:cNvPr id="4" name="Rectangle 3"/>
          <p:cNvSpPr/>
          <p:nvPr>
            <p:custDataLst>
              <p:tags r:id="rId2"/>
            </p:custDataLst>
          </p:nvPr>
        </p:nvSpPr>
        <p:spPr>
          <a:xfrm>
            <a:off x="342900" y="76200"/>
            <a:ext cx="8659688" cy="584775"/>
          </a:xfrm>
          <a:prstGeom prst="rect">
            <a:avLst/>
          </a:prstGeom>
        </p:spPr>
        <p:txBody>
          <a:bodyPr wrap="square">
            <a:spAutoFit/>
          </a:bodyPr>
          <a:lstStyle/>
          <a:p>
            <a:pPr marL="0" lvl="1"/>
            <a:r>
              <a:rPr lang="en-CA" sz="3200" b="1" dirty="0" smtClean="0">
                <a:solidFill>
                  <a:srgbClr val="F68222"/>
                </a:solidFill>
                <a:latin typeface="Arial" pitchFamily="34" charset="0"/>
                <a:ea typeface="ヒラギノ角ゴ Pro W3"/>
                <a:cs typeface="Arial" pitchFamily="34" charset="0"/>
              </a:rPr>
              <a:t>Déjà, des </a:t>
            </a:r>
            <a:r>
              <a:rPr lang="en-CA" sz="3200" b="1" dirty="0" err="1" smtClean="0">
                <a:solidFill>
                  <a:srgbClr val="F68222"/>
                </a:solidFill>
                <a:latin typeface="Arial" pitchFamily="34" charset="0"/>
                <a:ea typeface="ヒラギノ角ゴ Pro W3"/>
                <a:cs typeface="Arial" pitchFamily="34" charset="0"/>
              </a:rPr>
              <a:t>gestes</a:t>
            </a:r>
            <a:r>
              <a:rPr lang="en-CA" sz="3200" b="1" dirty="0" smtClean="0">
                <a:solidFill>
                  <a:srgbClr val="F68222"/>
                </a:solidFill>
                <a:latin typeface="Arial" pitchFamily="34" charset="0"/>
                <a:ea typeface="ヒラギノ角ゴ Pro W3"/>
                <a:cs typeface="Arial" pitchFamily="34" charset="0"/>
              </a:rPr>
              <a:t> qui </a:t>
            </a:r>
            <a:r>
              <a:rPr lang="en-CA" sz="3200" b="1" dirty="0" err="1" smtClean="0">
                <a:solidFill>
                  <a:srgbClr val="F68222"/>
                </a:solidFill>
                <a:latin typeface="Arial" pitchFamily="34" charset="0"/>
                <a:ea typeface="ヒラギノ角ゴ Pro W3"/>
                <a:cs typeface="Arial" pitchFamily="34" charset="0"/>
              </a:rPr>
              <a:t>comptent</a:t>
            </a:r>
            <a:r>
              <a:rPr lang="en-CA" sz="3200" b="1" dirty="0" smtClean="0">
                <a:solidFill>
                  <a:srgbClr val="F68222"/>
                </a:solidFill>
                <a:latin typeface="Arial" pitchFamily="34" charset="0"/>
                <a:ea typeface="ヒラギノ角ゴ Pro W3"/>
                <a:cs typeface="Arial" pitchFamily="34" charset="0"/>
              </a:rPr>
              <a:t>!</a:t>
            </a:r>
            <a:endParaRPr lang="en-CA" sz="3200" b="1" dirty="0">
              <a:solidFill>
                <a:srgbClr val="F68222"/>
              </a:solidFill>
              <a:latin typeface="Arial" pitchFamily="34" charset="0"/>
              <a:ea typeface="ヒラギノ角ゴ Pro W3"/>
              <a:cs typeface="Arial" pitchFamily="34" charset="0"/>
            </a:endParaRPr>
          </a:p>
        </p:txBody>
      </p:sp>
      <p:pic>
        <p:nvPicPr>
          <p:cNvPr id="7" name="Image 6" descr="AddValYou-developpement-durable.jpg"/>
          <p:cNvPicPr>
            <a:picLocks noChangeAspect="1"/>
          </p:cNvPicPr>
          <p:nvPr>
            <p:custDataLst>
              <p:tags r:id="rId3"/>
            </p:custDataLst>
          </p:nvPr>
        </p:nvPicPr>
        <p:blipFill>
          <a:blip r:embed="rId6" cstate="print"/>
          <a:stretch>
            <a:fillRect/>
          </a:stretch>
        </p:blipFill>
        <p:spPr>
          <a:xfrm>
            <a:off x="1763688" y="1484784"/>
            <a:ext cx="6120680" cy="4075652"/>
          </a:xfrm>
          <a:prstGeom prst="rect">
            <a:avLst/>
          </a:prstGeom>
        </p:spPr>
      </p:pic>
    </p:spTree>
    <p:extLst>
      <p:ext uri="{BB962C8B-B14F-4D97-AF65-F5344CB8AC3E}">
        <p14:creationId xmlns:p14="http://schemas.microsoft.com/office/powerpoint/2010/main" val="4020156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descr="chocolat-equitable-noel.jpg"/>
          <p:cNvPicPr>
            <a:picLocks noChangeAspect="1"/>
          </p:cNvPicPr>
          <p:nvPr>
            <p:custDataLst>
              <p:tags r:id="rId1"/>
            </p:custDataLst>
          </p:nvPr>
        </p:nvPicPr>
        <p:blipFill>
          <a:blip r:embed="rId11" cstate="print"/>
          <a:stretch>
            <a:fillRect/>
          </a:stretch>
        </p:blipFill>
        <p:spPr>
          <a:xfrm>
            <a:off x="3275856" y="3717032"/>
            <a:ext cx="1800200" cy="1800200"/>
          </a:xfrm>
          <a:prstGeom prst="rect">
            <a:avLst/>
          </a:prstGeom>
        </p:spPr>
      </p:pic>
      <p:sp>
        <p:nvSpPr>
          <p:cNvPr id="104449" name="Title 5"/>
          <p:cNvSpPr>
            <a:spLocks noGrp="1"/>
          </p:cNvSpPr>
          <p:nvPr>
            <p:ph type="title"/>
            <p:custDataLst>
              <p:tags r:id="rId2"/>
            </p:custDataLst>
          </p:nvPr>
        </p:nvSpPr>
        <p:spPr>
          <a:xfrm>
            <a:off x="798642" y="262520"/>
            <a:ext cx="7786742" cy="796908"/>
          </a:xfrm>
        </p:spPr>
        <p:txBody>
          <a:bodyPr anchor="t">
            <a:normAutofit/>
          </a:bodyPr>
          <a:lstStyle/>
          <a:p>
            <a:pPr defTabSz="898525">
              <a:tabLst>
                <a:tab pos="898525" algn="l"/>
              </a:tabLst>
            </a:pPr>
            <a:r>
              <a:rPr lang="fr-CA" sz="3200" dirty="0" smtClean="0">
                <a:solidFill>
                  <a:srgbClr val="FF6600"/>
                </a:solidFill>
                <a:latin typeface="Arial" charset="0"/>
                <a:ea typeface="ヒラギノ角ゴ Pro W3"/>
                <a:cs typeface="Arial" charset="0"/>
              </a:rPr>
              <a:t> </a:t>
            </a:r>
          </a:p>
        </p:txBody>
      </p:sp>
      <p:sp>
        <p:nvSpPr>
          <p:cNvPr id="7" name="Content Placeholder 6"/>
          <p:cNvSpPr>
            <a:spLocks noGrp="1"/>
          </p:cNvSpPr>
          <p:nvPr>
            <p:ph type="body" sz="quarter" idx="15"/>
            <p:custDataLst>
              <p:tags r:id="rId3"/>
            </p:custDataLst>
          </p:nvPr>
        </p:nvSpPr>
        <p:spPr>
          <a:xfrm>
            <a:off x="461714" y="1776790"/>
            <a:ext cx="8286750" cy="1204922"/>
          </a:xfrm>
        </p:spPr>
        <p:txBody>
          <a:bodyPr rtlCol="0">
            <a:noAutofit/>
          </a:bodyPr>
          <a:lstStyle/>
          <a:p>
            <a:pPr marL="171450" indent="-171450" fontAlgn="auto">
              <a:spcAft>
                <a:spcPts val="0"/>
              </a:spcAft>
              <a:defRPr/>
            </a:pPr>
            <a:r>
              <a:rPr lang="en-CA" sz="2400" b="1" dirty="0" smtClean="0"/>
              <a:t>Pour la cause (TOMS)</a:t>
            </a:r>
          </a:p>
          <a:p>
            <a:pPr marL="0" indent="0" fontAlgn="auto">
              <a:spcAft>
                <a:spcPts val="0"/>
              </a:spcAft>
              <a:buNone/>
              <a:defRPr/>
            </a:pPr>
            <a:endParaRPr lang="en-CA" sz="1600" b="1" dirty="0" smtClean="0"/>
          </a:p>
          <a:p>
            <a:pPr marL="171450" indent="-171450" algn="r" fontAlgn="auto">
              <a:spcAft>
                <a:spcPts val="0"/>
              </a:spcAft>
              <a:defRPr/>
            </a:pPr>
            <a:r>
              <a:rPr lang="en-CA" sz="2400" b="1" dirty="0" smtClean="0"/>
              <a:t> </a:t>
            </a:r>
            <a:r>
              <a:rPr lang="en-CA" sz="2400" b="1" dirty="0" err="1" smtClean="0"/>
              <a:t>Récupération</a:t>
            </a:r>
            <a:r>
              <a:rPr lang="en-CA" sz="2400" b="1" dirty="0" smtClean="0"/>
              <a:t> d’un </a:t>
            </a:r>
            <a:r>
              <a:rPr lang="en-CA" sz="2400" b="1" dirty="0" err="1" smtClean="0"/>
              <a:t>produit</a:t>
            </a:r>
            <a:r>
              <a:rPr lang="en-CA" sz="2400" b="1" dirty="0" smtClean="0"/>
              <a:t> </a:t>
            </a:r>
            <a:r>
              <a:rPr lang="en-CA" sz="2400" b="1" dirty="0" err="1" smtClean="0"/>
              <a:t>électronique</a:t>
            </a:r>
            <a:endParaRPr lang="en-CA" sz="2400" b="1" dirty="0" smtClean="0"/>
          </a:p>
          <a:p>
            <a:pPr marL="0" indent="0" fontAlgn="auto">
              <a:spcAft>
                <a:spcPts val="0"/>
              </a:spcAft>
              <a:buNone/>
              <a:defRPr/>
            </a:pPr>
            <a:endParaRPr lang="en-CA" sz="2400" b="1" dirty="0" smtClean="0"/>
          </a:p>
          <a:p>
            <a:pPr marL="171450" indent="-171450" fontAlgn="auto">
              <a:spcAft>
                <a:spcPts val="0"/>
              </a:spcAft>
              <a:defRPr/>
            </a:pPr>
            <a:r>
              <a:rPr lang="en-CA" sz="2400" b="1" dirty="0" smtClean="0"/>
              <a:t> Café </a:t>
            </a:r>
            <a:r>
              <a:rPr lang="en-CA" sz="2400" b="1" dirty="0" err="1" smtClean="0"/>
              <a:t>équitable</a:t>
            </a:r>
            <a:endParaRPr lang="en-CA" sz="2400" b="1" dirty="0" smtClean="0"/>
          </a:p>
          <a:p>
            <a:pPr marL="171450" indent="-171450" fontAlgn="auto">
              <a:spcAft>
                <a:spcPts val="0"/>
              </a:spcAft>
              <a:defRPr/>
            </a:pPr>
            <a:endParaRPr lang="en-CA" sz="1600" b="1" dirty="0" smtClean="0"/>
          </a:p>
          <a:p>
            <a:pPr marL="0" indent="0" fontAlgn="auto">
              <a:lnSpc>
                <a:spcPct val="100000"/>
              </a:lnSpc>
              <a:spcAft>
                <a:spcPts val="0"/>
              </a:spcAft>
              <a:buNone/>
              <a:defRPr/>
            </a:pPr>
            <a:endParaRPr lang="en-CA" sz="1600" b="1" dirty="0" smtClean="0"/>
          </a:p>
          <a:p>
            <a:pPr marL="0" indent="0" fontAlgn="auto">
              <a:lnSpc>
                <a:spcPct val="100000"/>
              </a:lnSpc>
              <a:spcAft>
                <a:spcPts val="0"/>
              </a:spcAft>
              <a:buNone/>
              <a:defRPr/>
            </a:pPr>
            <a:endParaRPr lang="en-CA" sz="2400" b="1" dirty="0" smtClean="0"/>
          </a:p>
          <a:p>
            <a:pPr marL="171450" indent="-171450" fontAlgn="auto">
              <a:lnSpc>
                <a:spcPct val="100000"/>
              </a:lnSpc>
              <a:spcAft>
                <a:spcPts val="0"/>
              </a:spcAft>
              <a:defRPr/>
            </a:pPr>
            <a:r>
              <a:rPr lang="en-CA" sz="2400" b="1" dirty="0" err="1" smtClean="0"/>
              <a:t>Objets</a:t>
            </a:r>
            <a:r>
              <a:rPr lang="en-CA" sz="2400" b="1" dirty="0" smtClean="0"/>
              <a:t> fait de </a:t>
            </a:r>
          </a:p>
          <a:p>
            <a:pPr marL="0" indent="0" fontAlgn="auto">
              <a:lnSpc>
                <a:spcPct val="100000"/>
              </a:lnSpc>
              <a:spcAft>
                <a:spcPts val="0"/>
              </a:spcAft>
              <a:buNone/>
              <a:defRPr/>
            </a:pPr>
            <a:r>
              <a:rPr lang="en-CA" sz="2400" b="1" dirty="0" err="1" smtClean="0"/>
              <a:t>matières</a:t>
            </a:r>
            <a:r>
              <a:rPr lang="en-CA" sz="2400" b="1" dirty="0" smtClean="0"/>
              <a:t> </a:t>
            </a:r>
            <a:r>
              <a:rPr lang="en-CA" sz="2400" b="1" dirty="0" err="1" smtClean="0"/>
              <a:t>recyclées</a:t>
            </a:r>
            <a:endParaRPr lang="en-CA" sz="2400" b="1" dirty="0" smtClean="0"/>
          </a:p>
          <a:p>
            <a:pPr marL="0" indent="0" fontAlgn="auto">
              <a:lnSpc>
                <a:spcPct val="100000"/>
              </a:lnSpc>
              <a:spcAft>
                <a:spcPts val="0"/>
              </a:spcAft>
              <a:buNone/>
              <a:defRPr/>
            </a:pPr>
            <a:endParaRPr lang="en-CA" sz="2400" dirty="0" smtClean="0"/>
          </a:p>
          <a:p>
            <a:pPr lvl="2" fontAlgn="auto">
              <a:spcAft>
                <a:spcPts val="0"/>
              </a:spcAft>
              <a:buNone/>
              <a:defRPr/>
            </a:pPr>
            <a:endParaRPr lang="en-CA" sz="1600" dirty="0" smtClean="0"/>
          </a:p>
        </p:txBody>
      </p:sp>
      <p:pic>
        <p:nvPicPr>
          <p:cNvPr id="4" name="Image 3" descr="toms.jpg"/>
          <p:cNvPicPr>
            <a:picLocks noChangeAspect="1"/>
          </p:cNvPicPr>
          <p:nvPr>
            <p:custDataLst>
              <p:tags r:id="rId4"/>
            </p:custDataLst>
          </p:nvPr>
        </p:nvPicPr>
        <p:blipFill>
          <a:blip r:embed="rId12" cstate="print"/>
          <a:stretch>
            <a:fillRect/>
          </a:stretch>
        </p:blipFill>
        <p:spPr>
          <a:xfrm>
            <a:off x="4393850" y="990600"/>
            <a:ext cx="2736304" cy="1677354"/>
          </a:xfrm>
          <a:prstGeom prst="rect">
            <a:avLst/>
          </a:prstGeom>
        </p:spPr>
      </p:pic>
      <p:pic>
        <p:nvPicPr>
          <p:cNvPr id="5" name="Image 4" descr="hp.jpg"/>
          <p:cNvPicPr>
            <a:picLocks noChangeAspect="1"/>
          </p:cNvPicPr>
          <p:nvPr>
            <p:custDataLst>
              <p:tags r:id="rId5"/>
            </p:custDataLst>
          </p:nvPr>
        </p:nvPicPr>
        <p:blipFill>
          <a:blip r:embed="rId13" cstate="print"/>
          <a:stretch>
            <a:fillRect/>
          </a:stretch>
        </p:blipFill>
        <p:spPr>
          <a:xfrm>
            <a:off x="6258664" y="3276600"/>
            <a:ext cx="2146548" cy="1550285"/>
          </a:xfrm>
          <a:prstGeom prst="rect">
            <a:avLst/>
          </a:prstGeom>
        </p:spPr>
      </p:pic>
      <p:pic>
        <p:nvPicPr>
          <p:cNvPr id="6" name="Image 5" descr="8450667512539936.jpg"/>
          <p:cNvPicPr>
            <a:picLocks noChangeAspect="1"/>
          </p:cNvPicPr>
          <p:nvPr>
            <p:custDataLst>
              <p:tags r:id="rId6"/>
            </p:custDataLst>
          </p:nvPr>
        </p:nvPicPr>
        <p:blipFill>
          <a:blip r:embed="rId14" cstate="print"/>
          <a:stretch>
            <a:fillRect/>
          </a:stretch>
        </p:blipFill>
        <p:spPr>
          <a:xfrm>
            <a:off x="3429000" y="5589240"/>
            <a:ext cx="3793418" cy="1150302"/>
          </a:xfrm>
          <a:prstGeom prst="rect">
            <a:avLst/>
          </a:prstGeom>
        </p:spPr>
      </p:pic>
      <p:pic>
        <p:nvPicPr>
          <p:cNvPr id="10" name="Image 9" descr="node_959.jpg"/>
          <p:cNvPicPr>
            <a:picLocks noChangeAspect="1"/>
          </p:cNvPicPr>
          <p:nvPr>
            <p:custDataLst>
              <p:tags r:id="rId7"/>
            </p:custDataLst>
          </p:nvPr>
        </p:nvPicPr>
        <p:blipFill>
          <a:blip r:embed="rId15" cstate="print"/>
          <a:stretch>
            <a:fillRect/>
          </a:stretch>
        </p:blipFill>
        <p:spPr>
          <a:xfrm>
            <a:off x="7130154" y="1037189"/>
            <a:ext cx="1584176" cy="1584176"/>
          </a:xfrm>
          <a:prstGeom prst="rect">
            <a:avLst/>
          </a:prstGeom>
        </p:spPr>
      </p:pic>
      <p:sp>
        <p:nvSpPr>
          <p:cNvPr id="14" name="Rectangle 13"/>
          <p:cNvSpPr/>
          <p:nvPr>
            <p:custDataLst>
              <p:tags r:id="rId8"/>
            </p:custDataLst>
          </p:nvPr>
        </p:nvSpPr>
        <p:spPr>
          <a:xfrm>
            <a:off x="300286" y="228600"/>
            <a:ext cx="8659688" cy="584775"/>
          </a:xfrm>
          <a:prstGeom prst="rect">
            <a:avLst/>
          </a:prstGeom>
        </p:spPr>
        <p:txBody>
          <a:bodyPr wrap="square">
            <a:spAutoFit/>
          </a:bodyPr>
          <a:lstStyle/>
          <a:p>
            <a:pPr marL="0" lvl="1"/>
            <a:r>
              <a:rPr lang="en-CA" sz="3200" b="1" dirty="0" err="1" smtClean="0">
                <a:solidFill>
                  <a:srgbClr val="F68222"/>
                </a:solidFill>
                <a:latin typeface="Arial" pitchFamily="34" charset="0"/>
                <a:ea typeface="ヒラギノ角ゴ Pro W3"/>
                <a:cs typeface="Arial" pitchFamily="34" charset="0"/>
              </a:rPr>
              <a:t>Comme</a:t>
            </a:r>
            <a:r>
              <a:rPr lang="en-CA" sz="3200" b="1" dirty="0" smtClean="0">
                <a:solidFill>
                  <a:srgbClr val="F68222"/>
                </a:solidFill>
                <a:latin typeface="Arial" pitchFamily="34" charset="0"/>
                <a:ea typeface="ヒラギノ角ゴ Pro W3"/>
                <a:cs typeface="Arial" pitchFamily="34" charset="0"/>
              </a:rPr>
              <a:t> </a:t>
            </a:r>
            <a:r>
              <a:rPr lang="en-CA" sz="3200" b="1" dirty="0" err="1" smtClean="0">
                <a:solidFill>
                  <a:srgbClr val="F68222"/>
                </a:solidFill>
                <a:latin typeface="Arial" pitchFamily="34" charset="0"/>
                <a:ea typeface="ヒラギノ角ゴ Pro W3"/>
                <a:cs typeface="Arial" pitchFamily="34" charset="0"/>
              </a:rPr>
              <a:t>consommateur</a:t>
            </a:r>
            <a:r>
              <a:rPr lang="en-CA" sz="3200" b="1" dirty="0" smtClean="0">
                <a:solidFill>
                  <a:srgbClr val="F68222"/>
                </a:solidFill>
                <a:latin typeface="Arial" pitchFamily="34" charset="0"/>
                <a:ea typeface="ヒラギノ角ゴ Pro W3"/>
                <a:cs typeface="Arial" pitchFamily="34" charset="0"/>
              </a:rPr>
              <a:t>…</a:t>
            </a:r>
            <a:endParaRPr lang="en-CA" sz="3200" b="1" dirty="0">
              <a:solidFill>
                <a:srgbClr val="F68222"/>
              </a:solidFill>
              <a:latin typeface="Arial" pitchFamily="34" charset="0"/>
              <a:ea typeface="ヒラギノ角ゴ Pro W3"/>
              <a:cs typeface="Arial" pitchFamily="34" charset="0"/>
            </a:endParaRPr>
          </a:p>
        </p:txBody>
      </p:sp>
    </p:spTree>
    <p:extLst>
      <p:ext uri="{BB962C8B-B14F-4D97-AF65-F5344CB8AC3E}">
        <p14:creationId xmlns:p14="http://schemas.microsoft.com/office/powerpoint/2010/main" val="28644875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Title 5"/>
          <p:cNvSpPr>
            <a:spLocks noGrp="1"/>
          </p:cNvSpPr>
          <p:nvPr>
            <p:ph type="title"/>
            <p:custDataLst>
              <p:tags r:id="rId1"/>
            </p:custDataLst>
          </p:nvPr>
        </p:nvSpPr>
        <p:spPr>
          <a:xfrm>
            <a:off x="395536" y="188640"/>
            <a:ext cx="8319868" cy="796908"/>
          </a:xfrm>
        </p:spPr>
        <p:txBody>
          <a:bodyPr anchor="t">
            <a:noAutofit/>
          </a:bodyPr>
          <a:lstStyle/>
          <a:p>
            <a:pPr defTabSz="898525">
              <a:tabLst>
                <a:tab pos="898525" algn="l"/>
              </a:tabLst>
            </a:pPr>
            <a:r>
              <a:rPr lang="fr-CA" sz="3200" dirty="0" smtClean="0">
                <a:latin typeface="Arial" charset="0"/>
                <a:ea typeface="ヒラギノ角ゴ Pro W3"/>
                <a:cs typeface="Arial" charset="0"/>
              </a:rPr>
              <a:t>Comme organisation…</a:t>
            </a:r>
          </a:p>
        </p:txBody>
      </p:sp>
      <p:sp>
        <p:nvSpPr>
          <p:cNvPr id="7" name="Content Placeholder 6"/>
          <p:cNvSpPr>
            <a:spLocks noGrp="1"/>
          </p:cNvSpPr>
          <p:nvPr>
            <p:ph type="body" sz="quarter" idx="15"/>
            <p:custDataLst>
              <p:tags r:id="rId2"/>
            </p:custDataLst>
          </p:nvPr>
        </p:nvSpPr>
        <p:spPr/>
        <p:txBody>
          <a:bodyPr rtlCol="0"/>
          <a:lstStyle/>
          <a:p>
            <a:pPr marL="268288" indent="-268288" fontAlgn="auto">
              <a:spcAft>
                <a:spcPts val="0"/>
              </a:spcAft>
              <a:defRPr/>
            </a:pPr>
            <a:r>
              <a:rPr lang="en-CA" sz="2400" b="1" dirty="0" err="1" smtClean="0"/>
              <a:t>InterfaceFlor</a:t>
            </a:r>
            <a:r>
              <a:rPr lang="en-CA" sz="2400" b="1" dirty="0" smtClean="0"/>
              <a:t> </a:t>
            </a:r>
          </a:p>
          <a:p>
            <a:pPr fontAlgn="auto">
              <a:spcAft>
                <a:spcPts val="0"/>
              </a:spcAft>
              <a:defRPr/>
            </a:pPr>
            <a:endParaRPr lang="en-CA" dirty="0" smtClean="0"/>
          </a:p>
          <a:p>
            <a:pPr marL="0" indent="0" fontAlgn="auto">
              <a:spcAft>
                <a:spcPts val="0"/>
              </a:spcAft>
              <a:buNone/>
              <a:defRPr/>
            </a:pPr>
            <a:endParaRPr lang="en-CA" dirty="0" smtClean="0"/>
          </a:p>
          <a:p>
            <a:pPr fontAlgn="auto">
              <a:spcAft>
                <a:spcPts val="0"/>
              </a:spcAft>
              <a:defRPr/>
            </a:pPr>
            <a:endParaRPr lang="en-CA" dirty="0" smtClean="0"/>
          </a:p>
          <a:p>
            <a:pPr fontAlgn="auto">
              <a:spcAft>
                <a:spcPts val="0"/>
              </a:spcAft>
              <a:defRPr/>
            </a:pPr>
            <a:endParaRPr lang="en-CA" dirty="0" smtClean="0"/>
          </a:p>
          <a:p>
            <a:pPr marL="268288" indent="-268288" fontAlgn="auto">
              <a:spcAft>
                <a:spcPts val="0"/>
              </a:spcAft>
              <a:defRPr/>
            </a:pPr>
            <a:r>
              <a:rPr lang="en-CA" sz="2400" b="1" dirty="0" smtClean="0"/>
              <a:t>Cascades</a:t>
            </a:r>
          </a:p>
        </p:txBody>
      </p:sp>
      <p:pic>
        <p:nvPicPr>
          <p:cNvPr id="5" name="Image 4" descr="interface_flor_carpet_mar_04.jpg"/>
          <p:cNvPicPr>
            <a:picLocks noChangeAspect="1"/>
          </p:cNvPicPr>
          <p:nvPr>
            <p:custDataLst>
              <p:tags r:id="rId3"/>
            </p:custDataLst>
          </p:nvPr>
        </p:nvPicPr>
        <p:blipFill>
          <a:blip r:embed="rId10" cstate="print"/>
          <a:stretch>
            <a:fillRect/>
          </a:stretch>
        </p:blipFill>
        <p:spPr>
          <a:xfrm>
            <a:off x="4371216" y="1576234"/>
            <a:ext cx="2088232" cy="2631172"/>
          </a:xfrm>
          <a:prstGeom prst="rect">
            <a:avLst/>
          </a:prstGeom>
        </p:spPr>
      </p:pic>
      <p:pic>
        <p:nvPicPr>
          <p:cNvPr id="6" name="Image 5" descr="PublicSpaces_CaseStudy.jpg"/>
          <p:cNvPicPr>
            <a:picLocks noChangeAspect="1"/>
          </p:cNvPicPr>
          <p:nvPr>
            <p:custDataLst>
              <p:tags r:id="rId4"/>
            </p:custDataLst>
          </p:nvPr>
        </p:nvPicPr>
        <p:blipFill>
          <a:blip r:embed="rId11" cstate="print"/>
          <a:stretch>
            <a:fillRect/>
          </a:stretch>
        </p:blipFill>
        <p:spPr>
          <a:xfrm>
            <a:off x="6638613" y="1576234"/>
            <a:ext cx="2033949" cy="2592288"/>
          </a:xfrm>
          <a:prstGeom prst="rect">
            <a:avLst/>
          </a:prstGeom>
        </p:spPr>
      </p:pic>
      <p:pic>
        <p:nvPicPr>
          <p:cNvPr id="8" name="Image 7" descr="logo_cascades.png"/>
          <p:cNvPicPr>
            <a:picLocks noChangeAspect="1"/>
          </p:cNvPicPr>
          <p:nvPr>
            <p:custDataLst>
              <p:tags r:id="rId5"/>
            </p:custDataLst>
          </p:nvPr>
        </p:nvPicPr>
        <p:blipFill>
          <a:blip r:embed="rId12" cstate="print"/>
          <a:stretch>
            <a:fillRect/>
          </a:stretch>
        </p:blipFill>
        <p:spPr>
          <a:xfrm>
            <a:off x="899592" y="4797152"/>
            <a:ext cx="2817704" cy="1296144"/>
          </a:xfrm>
          <a:prstGeom prst="rect">
            <a:avLst/>
          </a:prstGeom>
        </p:spPr>
      </p:pic>
      <p:pic>
        <p:nvPicPr>
          <p:cNvPr id="9" name="Image 8" descr="papier-hygienique-casc-000090719-4.jpg"/>
          <p:cNvPicPr>
            <a:picLocks noChangeAspect="1"/>
          </p:cNvPicPr>
          <p:nvPr>
            <p:custDataLst>
              <p:tags r:id="rId6"/>
            </p:custDataLst>
          </p:nvPr>
        </p:nvPicPr>
        <p:blipFill>
          <a:blip r:embed="rId13" cstate="print"/>
          <a:stretch>
            <a:fillRect/>
          </a:stretch>
        </p:blipFill>
        <p:spPr>
          <a:xfrm>
            <a:off x="3851920" y="5638206"/>
            <a:ext cx="1080120" cy="917120"/>
          </a:xfrm>
          <a:prstGeom prst="rect">
            <a:avLst/>
          </a:prstGeom>
        </p:spPr>
      </p:pic>
      <p:pic>
        <p:nvPicPr>
          <p:cNvPr id="1027" name="Picture 3"/>
          <p:cNvPicPr>
            <a:picLocks noChangeAspect="1" noChangeArrowheads="1"/>
          </p:cNvPicPr>
          <p:nvPr>
            <p:custDataLst>
              <p:tags r:id="rId7"/>
            </p:custDataLst>
          </p:nvPr>
        </p:nvPicPr>
        <p:blipFill>
          <a:blip r:embed="rId14" cstate="print">
            <a:extLst>
              <a:ext uri="{28A0092B-C50C-407E-A947-70E740481C1C}">
                <a14:useLocalDpi xmlns:a14="http://schemas.microsoft.com/office/drawing/2010/main" val="0"/>
              </a:ext>
            </a:extLst>
          </a:blip>
          <a:srcRect/>
          <a:stretch>
            <a:fillRect/>
          </a:stretch>
        </p:blipFill>
        <p:spPr bwMode="auto">
          <a:xfrm>
            <a:off x="722653" y="2269705"/>
            <a:ext cx="3171581" cy="5457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114224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Title 5"/>
          <p:cNvSpPr>
            <a:spLocks noGrp="1"/>
          </p:cNvSpPr>
          <p:nvPr>
            <p:ph type="title"/>
            <p:custDataLst>
              <p:tags r:id="rId1"/>
            </p:custDataLst>
          </p:nvPr>
        </p:nvSpPr>
        <p:spPr>
          <a:xfrm>
            <a:off x="467544" y="214290"/>
            <a:ext cx="8247860" cy="796908"/>
          </a:xfrm>
        </p:spPr>
        <p:txBody>
          <a:bodyPr anchor="t">
            <a:normAutofit/>
          </a:bodyPr>
          <a:lstStyle/>
          <a:p>
            <a:pPr defTabSz="898525">
              <a:tabLst>
                <a:tab pos="898525" algn="l"/>
              </a:tabLst>
            </a:pPr>
            <a:r>
              <a:rPr lang="fr-CA" sz="3200" dirty="0" smtClean="0">
                <a:latin typeface="Arial" charset="0"/>
                <a:ea typeface="ヒラギノ角ゴ Pro W3"/>
                <a:cs typeface="Arial" charset="0"/>
              </a:rPr>
              <a:t>Comme communauté…</a:t>
            </a:r>
          </a:p>
        </p:txBody>
      </p:sp>
      <p:sp>
        <p:nvSpPr>
          <p:cNvPr id="7" name="Content Placeholder 6"/>
          <p:cNvSpPr>
            <a:spLocks noGrp="1"/>
          </p:cNvSpPr>
          <p:nvPr>
            <p:ph type="body" sz="quarter" idx="15"/>
            <p:custDataLst>
              <p:tags r:id="rId2"/>
            </p:custDataLst>
          </p:nvPr>
        </p:nvSpPr>
        <p:spPr/>
        <p:txBody>
          <a:bodyPr rtlCol="0">
            <a:normAutofit/>
          </a:bodyPr>
          <a:lstStyle/>
          <a:p>
            <a:pPr fontAlgn="auto">
              <a:spcAft>
                <a:spcPts val="0"/>
              </a:spcAft>
              <a:buBlip>
                <a:blip r:embed="rId8"/>
              </a:buBlip>
              <a:defRPr/>
            </a:pPr>
            <a:r>
              <a:rPr lang="en-CA" sz="2400" b="1" dirty="0" smtClean="0"/>
              <a:t>Agenda 21 Sorel-Tracy</a:t>
            </a:r>
          </a:p>
        </p:txBody>
      </p:sp>
      <p:pic>
        <p:nvPicPr>
          <p:cNvPr id="8" name="Image 7" descr="Sorel A21.png"/>
          <p:cNvPicPr>
            <a:picLocks noChangeAspect="1"/>
          </p:cNvPicPr>
          <p:nvPr>
            <p:custDataLst>
              <p:tags r:id="rId3"/>
            </p:custDataLst>
          </p:nvPr>
        </p:nvPicPr>
        <p:blipFill>
          <a:blip r:embed="rId9" cstate="print"/>
          <a:stretch>
            <a:fillRect/>
          </a:stretch>
        </p:blipFill>
        <p:spPr>
          <a:xfrm>
            <a:off x="323528" y="1988840"/>
            <a:ext cx="4991462" cy="3600400"/>
          </a:xfrm>
          <a:prstGeom prst="rect">
            <a:avLst/>
          </a:prstGeom>
        </p:spPr>
      </p:pic>
      <p:pic>
        <p:nvPicPr>
          <p:cNvPr id="9" name="Image 8" descr="dechets urbain SOREL.png"/>
          <p:cNvPicPr>
            <a:picLocks noChangeAspect="1"/>
          </p:cNvPicPr>
          <p:nvPr>
            <p:custDataLst>
              <p:tags r:id="rId4"/>
            </p:custDataLst>
          </p:nvPr>
        </p:nvPicPr>
        <p:blipFill>
          <a:blip r:embed="rId10" cstate="print"/>
          <a:stretch>
            <a:fillRect/>
          </a:stretch>
        </p:blipFill>
        <p:spPr>
          <a:xfrm>
            <a:off x="5290683" y="1964474"/>
            <a:ext cx="1657581" cy="4848902"/>
          </a:xfrm>
          <a:prstGeom prst="rect">
            <a:avLst/>
          </a:prstGeom>
        </p:spPr>
      </p:pic>
      <p:pic>
        <p:nvPicPr>
          <p:cNvPr id="10" name="Image 9" descr="ville verte SOREL.png"/>
          <p:cNvPicPr>
            <a:picLocks noChangeAspect="1"/>
          </p:cNvPicPr>
          <p:nvPr>
            <p:custDataLst>
              <p:tags r:id="rId5"/>
            </p:custDataLst>
          </p:nvPr>
        </p:nvPicPr>
        <p:blipFill>
          <a:blip r:embed="rId11" cstate="print"/>
          <a:stretch>
            <a:fillRect/>
          </a:stretch>
        </p:blipFill>
        <p:spPr>
          <a:xfrm>
            <a:off x="6948264" y="813185"/>
            <a:ext cx="2148748" cy="4494629"/>
          </a:xfrm>
          <a:prstGeom prst="rect">
            <a:avLst/>
          </a:prstGeom>
        </p:spPr>
      </p:pic>
    </p:spTree>
    <p:extLst>
      <p:ext uri="{BB962C8B-B14F-4D97-AF65-F5344CB8AC3E}">
        <p14:creationId xmlns:p14="http://schemas.microsoft.com/office/powerpoint/2010/main" val="354583808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3"/>
</p:tagLst>
</file>

<file path=ppt/tags/tag11.xml><?xml version="1.0" encoding="utf-8"?>
<p:tagLst xmlns:a="http://schemas.openxmlformats.org/drawingml/2006/main" xmlns:r="http://schemas.openxmlformats.org/officeDocument/2006/relationships" xmlns:p="http://schemas.openxmlformats.org/presentationml/2006/main">
  <p:tag name="NUM" val="4"/>
</p:tagLst>
</file>

<file path=ppt/tags/tag12.xml><?xml version="1.0" encoding="utf-8"?>
<p:tagLst xmlns:a="http://schemas.openxmlformats.org/drawingml/2006/main" xmlns:r="http://schemas.openxmlformats.org/officeDocument/2006/relationships" xmlns:p="http://schemas.openxmlformats.org/presentationml/2006/main">
  <p:tag name="NUM" val="1"/>
</p:tagLst>
</file>

<file path=ppt/tags/tag13.xml><?xml version="1.0" encoding="utf-8"?>
<p:tagLst xmlns:a="http://schemas.openxmlformats.org/drawingml/2006/main" xmlns:r="http://schemas.openxmlformats.org/officeDocument/2006/relationships" xmlns:p="http://schemas.openxmlformats.org/presentationml/2006/main">
  <p:tag name="NUM" val="2"/>
</p:tagLst>
</file>

<file path=ppt/tags/tag14.xml><?xml version="1.0" encoding="utf-8"?>
<p:tagLst xmlns:a="http://schemas.openxmlformats.org/drawingml/2006/main" xmlns:r="http://schemas.openxmlformats.org/officeDocument/2006/relationships" xmlns:p="http://schemas.openxmlformats.org/presentationml/2006/main">
  <p:tag name="NUM" val="3"/>
</p:tagLst>
</file>

<file path=ppt/tags/tag15.xml><?xml version="1.0" encoding="utf-8"?>
<p:tagLst xmlns:a="http://schemas.openxmlformats.org/drawingml/2006/main" xmlns:r="http://schemas.openxmlformats.org/officeDocument/2006/relationships" xmlns:p="http://schemas.openxmlformats.org/presentationml/2006/main">
  <p:tag name="NUM" val="1"/>
</p:tagLst>
</file>

<file path=ppt/tags/tag16.xml><?xml version="1.0" encoding="utf-8"?>
<p:tagLst xmlns:a="http://schemas.openxmlformats.org/drawingml/2006/main" xmlns:r="http://schemas.openxmlformats.org/officeDocument/2006/relationships" xmlns:p="http://schemas.openxmlformats.org/presentationml/2006/main">
  <p:tag name="NUM" val="2"/>
</p:tagLst>
</file>

<file path=ppt/tags/tag17.xml><?xml version="1.0" encoding="utf-8"?>
<p:tagLst xmlns:a="http://schemas.openxmlformats.org/drawingml/2006/main" xmlns:r="http://schemas.openxmlformats.org/officeDocument/2006/relationships" xmlns:p="http://schemas.openxmlformats.org/presentationml/2006/main">
  <p:tag name="NUM" val="3"/>
</p:tagLst>
</file>

<file path=ppt/tags/tag18.xml><?xml version="1.0" encoding="utf-8"?>
<p:tagLst xmlns:a="http://schemas.openxmlformats.org/drawingml/2006/main" xmlns:r="http://schemas.openxmlformats.org/officeDocument/2006/relationships" xmlns:p="http://schemas.openxmlformats.org/presentationml/2006/main">
  <p:tag name="NUM" val="4"/>
</p:tagLst>
</file>

<file path=ppt/tags/tag19.xml><?xml version="1.0" encoding="utf-8"?>
<p:tagLst xmlns:a="http://schemas.openxmlformats.org/drawingml/2006/main" xmlns:r="http://schemas.openxmlformats.org/officeDocument/2006/relationships" xmlns:p="http://schemas.openxmlformats.org/presentationml/2006/main">
  <p:tag name="NUM" val="5"/>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6"/>
</p:tagLst>
</file>

<file path=ppt/tags/tag21.xml><?xml version="1.0" encoding="utf-8"?>
<p:tagLst xmlns:a="http://schemas.openxmlformats.org/drawingml/2006/main" xmlns:r="http://schemas.openxmlformats.org/officeDocument/2006/relationships" xmlns:p="http://schemas.openxmlformats.org/presentationml/2006/main">
  <p:tag name="NUM" val="7"/>
</p:tagLst>
</file>

<file path=ppt/tags/tag22.xml><?xml version="1.0" encoding="utf-8"?>
<p:tagLst xmlns:a="http://schemas.openxmlformats.org/drawingml/2006/main" xmlns:r="http://schemas.openxmlformats.org/officeDocument/2006/relationships" xmlns:p="http://schemas.openxmlformats.org/presentationml/2006/main">
  <p:tag name="NUM" val="8"/>
</p:tagLst>
</file>

<file path=ppt/tags/tag23.xml><?xml version="1.0" encoding="utf-8"?>
<p:tagLst xmlns:a="http://schemas.openxmlformats.org/drawingml/2006/main" xmlns:r="http://schemas.openxmlformats.org/officeDocument/2006/relationships" xmlns:p="http://schemas.openxmlformats.org/presentationml/2006/main">
  <p:tag name="NUM" val="1"/>
</p:tagLst>
</file>

<file path=ppt/tags/tag24.xml><?xml version="1.0" encoding="utf-8"?>
<p:tagLst xmlns:a="http://schemas.openxmlformats.org/drawingml/2006/main" xmlns:r="http://schemas.openxmlformats.org/officeDocument/2006/relationships" xmlns:p="http://schemas.openxmlformats.org/presentationml/2006/main">
  <p:tag name="NUM" val="2"/>
</p:tagLst>
</file>

<file path=ppt/tags/tag25.xml><?xml version="1.0" encoding="utf-8"?>
<p:tagLst xmlns:a="http://schemas.openxmlformats.org/drawingml/2006/main" xmlns:r="http://schemas.openxmlformats.org/officeDocument/2006/relationships" xmlns:p="http://schemas.openxmlformats.org/presentationml/2006/main">
  <p:tag name="NUM" val="3"/>
</p:tagLst>
</file>

<file path=ppt/tags/tag26.xml><?xml version="1.0" encoding="utf-8"?>
<p:tagLst xmlns:a="http://schemas.openxmlformats.org/drawingml/2006/main" xmlns:r="http://schemas.openxmlformats.org/officeDocument/2006/relationships" xmlns:p="http://schemas.openxmlformats.org/presentationml/2006/main">
  <p:tag name="NUM" val="4"/>
</p:tagLst>
</file>

<file path=ppt/tags/tag27.xml><?xml version="1.0" encoding="utf-8"?>
<p:tagLst xmlns:a="http://schemas.openxmlformats.org/drawingml/2006/main" xmlns:r="http://schemas.openxmlformats.org/officeDocument/2006/relationships" xmlns:p="http://schemas.openxmlformats.org/presentationml/2006/main">
  <p:tag name="NUM" val="5"/>
</p:tagLst>
</file>

<file path=ppt/tags/tag28.xml><?xml version="1.0" encoding="utf-8"?>
<p:tagLst xmlns:a="http://schemas.openxmlformats.org/drawingml/2006/main" xmlns:r="http://schemas.openxmlformats.org/officeDocument/2006/relationships" xmlns:p="http://schemas.openxmlformats.org/presentationml/2006/main">
  <p:tag name="NUM" val="6"/>
</p:tagLst>
</file>

<file path=ppt/tags/tag29.xml><?xml version="1.0" encoding="utf-8"?>
<p:tagLst xmlns:a="http://schemas.openxmlformats.org/drawingml/2006/main" xmlns:r="http://schemas.openxmlformats.org/officeDocument/2006/relationships" xmlns:p="http://schemas.openxmlformats.org/presentationml/2006/main">
  <p:tag name="NUM" val="7"/>
</p:tagLst>
</file>

<file path=ppt/tags/tag3.xml><?xml version="1.0" encoding="utf-8"?>
<p:tagLst xmlns:a="http://schemas.openxmlformats.org/drawingml/2006/main" xmlns:r="http://schemas.openxmlformats.org/officeDocument/2006/relationships" xmlns:p="http://schemas.openxmlformats.org/presentationml/2006/main">
  <p:tag name="NUM" val="1"/>
</p:tagLst>
</file>

<file path=ppt/tags/tag30.xml><?xml version="1.0" encoding="utf-8"?>
<p:tagLst xmlns:a="http://schemas.openxmlformats.org/drawingml/2006/main" xmlns:r="http://schemas.openxmlformats.org/officeDocument/2006/relationships" xmlns:p="http://schemas.openxmlformats.org/presentationml/2006/main">
  <p:tag name="NUM" val="1"/>
</p:tagLst>
</file>

<file path=ppt/tags/tag31.xml><?xml version="1.0" encoding="utf-8"?>
<p:tagLst xmlns:a="http://schemas.openxmlformats.org/drawingml/2006/main" xmlns:r="http://schemas.openxmlformats.org/officeDocument/2006/relationships" xmlns:p="http://schemas.openxmlformats.org/presentationml/2006/main">
  <p:tag name="NUM" val="2"/>
</p:tagLst>
</file>

<file path=ppt/tags/tag32.xml><?xml version="1.0" encoding="utf-8"?>
<p:tagLst xmlns:a="http://schemas.openxmlformats.org/drawingml/2006/main" xmlns:r="http://schemas.openxmlformats.org/officeDocument/2006/relationships" xmlns:p="http://schemas.openxmlformats.org/presentationml/2006/main">
  <p:tag name="NUM" val="3"/>
</p:tagLst>
</file>

<file path=ppt/tags/tag33.xml><?xml version="1.0" encoding="utf-8"?>
<p:tagLst xmlns:a="http://schemas.openxmlformats.org/drawingml/2006/main" xmlns:r="http://schemas.openxmlformats.org/officeDocument/2006/relationships" xmlns:p="http://schemas.openxmlformats.org/presentationml/2006/main">
  <p:tag name="NUM" val="4"/>
</p:tagLst>
</file>

<file path=ppt/tags/tag34.xml><?xml version="1.0" encoding="utf-8"?>
<p:tagLst xmlns:a="http://schemas.openxmlformats.org/drawingml/2006/main" xmlns:r="http://schemas.openxmlformats.org/officeDocument/2006/relationships" xmlns:p="http://schemas.openxmlformats.org/presentationml/2006/main">
  <p:tag name="NUM" val="5"/>
</p:tagLst>
</file>

<file path=ppt/tags/tag35.xml><?xml version="1.0" encoding="utf-8"?>
<p:tagLst xmlns:a="http://schemas.openxmlformats.org/drawingml/2006/main" xmlns:r="http://schemas.openxmlformats.org/officeDocument/2006/relationships" xmlns:p="http://schemas.openxmlformats.org/presentationml/2006/main">
  <p:tag name="NUM" val="1"/>
</p:tagLst>
</file>

<file path=ppt/tags/tag36.xml><?xml version="1.0" encoding="utf-8"?>
<p:tagLst xmlns:a="http://schemas.openxmlformats.org/drawingml/2006/main" xmlns:r="http://schemas.openxmlformats.org/officeDocument/2006/relationships" xmlns:p="http://schemas.openxmlformats.org/presentationml/2006/main">
  <p:tag name="NUM" val="2"/>
</p:tagLst>
</file>

<file path=ppt/tags/tag37.xml><?xml version="1.0" encoding="utf-8"?>
<p:tagLst xmlns:a="http://schemas.openxmlformats.org/drawingml/2006/main" xmlns:r="http://schemas.openxmlformats.org/officeDocument/2006/relationships" xmlns:p="http://schemas.openxmlformats.org/presentationml/2006/main">
  <p:tag name="NUM" val="3"/>
</p:tagLst>
</file>

<file path=ppt/tags/tag38.xml><?xml version="1.0" encoding="utf-8"?>
<p:tagLst xmlns:a="http://schemas.openxmlformats.org/drawingml/2006/main" xmlns:r="http://schemas.openxmlformats.org/officeDocument/2006/relationships" xmlns:p="http://schemas.openxmlformats.org/presentationml/2006/main">
  <p:tag name="NUM" val="4"/>
</p:tagLst>
</file>

<file path=ppt/tags/tag39.xml><?xml version="1.0" encoding="utf-8"?>
<p:tagLst xmlns:a="http://schemas.openxmlformats.org/drawingml/2006/main" xmlns:r="http://schemas.openxmlformats.org/officeDocument/2006/relationships" xmlns:p="http://schemas.openxmlformats.org/presentationml/2006/main">
  <p:tag name="NUM" val="5"/>
</p:tagLst>
</file>

<file path=ppt/tags/tag4.xml><?xml version="1.0" encoding="utf-8"?>
<p:tagLst xmlns:a="http://schemas.openxmlformats.org/drawingml/2006/main" xmlns:r="http://schemas.openxmlformats.org/officeDocument/2006/relationships" xmlns:p="http://schemas.openxmlformats.org/presentationml/2006/main">
  <p:tag name="NUM" val="2"/>
</p:tagLst>
</file>

<file path=ppt/tags/tag40.xml><?xml version="1.0" encoding="utf-8"?>
<p:tagLst xmlns:a="http://schemas.openxmlformats.org/drawingml/2006/main" xmlns:r="http://schemas.openxmlformats.org/officeDocument/2006/relationships" xmlns:p="http://schemas.openxmlformats.org/presentationml/2006/main">
  <p:tag name="NUM" val="6"/>
</p:tagLst>
</file>

<file path=ppt/tags/tag41.xml><?xml version="1.0" encoding="utf-8"?>
<p:tagLst xmlns:a="http://schemas.openxmlformats.org/drawingml/2006/main" xmlns:r="http://schemas.openxmlformats.org/officeDocument/2006/relationships" xmlns:p="http://schemas.openxmlformats.org/presentationml/2006/main">
  <p:tag name="NUM" val="7"/>
</p:tagLst>
</file>

<file path=ppt/tags/tag42.xml><?xml version="1.0" encoding="utf-8"?>
<p:tagLst xmlns:a="http://schemas.openxmlformats.org/drawingml/2006/main" xmlns:r="http://schemas.openxmlformats.org/officeDocument/2006/relationships" xmlns:p="http://schemas.openxmlformats.org/presentationml/2006/main">
  <p:tag name="NUM" val="8"/>
</p:tagLst>
</file>

<file path=ppt/tags/tag43.xml><?xml version="1.0" encoding="utf-8"?>
<p:tagLst xmlns:a="http://schemas.openxmlformats.org/drawingml/2006/main" xmlns:r="http://schemas.openxmlformats.org/officeDocument/2006/relationships" xmlns:p="http://schemas.openxmlformats.org/presentationml/2006/main">
  <p:tag name="NUM" val="9"/>
</p:tagLst>
</file>

<file path=ppt/tags/tag44.xml><?xml version="1.0" encoding="utf-8"?>
<p:tagLst xmlns:a="http://schemas.openxmlformats.org/drawingml/2006/main" xmlns:r="http://schemas.openxmlformats.org/officeDocument/2006/relationships" xmlns:p="http://schemas.openxmlformats.org/presentationml/2006/main">
  <p:tag name="NUM" val="10"/>
</p:tagLst>
</file>

<file path=ppt/tags/tag45.xml><?xml version="1.0" encoding="utf-8"?>
<p:tagLst xmlns:a="http://schemas.openxmlformats.org/drawingml/2006/main" xmlns:r="http://schemas.openxmlformats.org/officeDocument/2006/relationships" xmlns:p="http://schemas.openxmlformats.org/presentationml/2006/main">
  <p:tag name="NUM" val="1"/>
</p:tagLst>
</file>

<file path=ppt/tags/tag46.xml><?xml version="1.0" encoding="utf-8"?>
<p:tagLst xmlns:a="http://schemas.openxmlformats.org/drawingml/2006/main" xmlns:r="http://schemas.openxmlformats.org/officeDocument/2006/relationships" xmlns:p="http://schemas.openxmlformats.org/presentationml/2006/main">
  <p:tag name="NUM" val="2"/>
</p:tagLst>
</file>

<file path=ppt/tags/tag47.xml><?xml version="1.0" encoding="utf-8"?>
<p:tagLst xmlns:a="http://schemas.openxmlformats.org/drawingml/2006/main" xmlns:r="http://schemas.openxmlformats.org/officeDocument/2006/relationships" xmlns:p="http://schemas.openxmlformats.org/presentationml/2006/main">
  <p:tag name="NUM" val="3"/>
</p:tagLst>
</file>

<file path=ppt/tags/tag48.xml><?xml version="1.0" encoding="utf-8"?>
<p:tagLst xmlns:a="http://schemas.openxmlformats.org/drawingml/2006/main" xmlns:r="http://schemas.openxmlformats.org/officeDocument/2006/relationships" xmlns:p="http://schemas.openxmlformats.org/presentationml/2006/main">
  <p:tag name="NUM" val="4"/>
</p:tagLst>
</file>

<file path=ppt/tags/tag49.xml><?xml version="1.0" encoding="utf-8"?>
<p:tagLst xmlns:a="http://schemas.openxmlformats.org/drawingml/2006/main" xmlns:r="http://schemas.openxmlformats.org/officeDocument/2006/relationships" xmlns:p="http://schemas.openxmlformats.org/presentationml/2006/main">
  <p:tag name="NUM" val="1"/>
</p:tagLst>
</file>

<file path=ppt/tags/tag5.xml><?xml version="1.0" encoding="utf-8"?>
<p:tagLst xmlns:a="http://schemas.openxmlformats.org/drawingml/2006/main" xmlns:r="http://schemas.openxmlformats.org/officeDocument/2006/relationships" xmlns:p="http://schemas.openxmlformats.org/presentationml/2006/main">
  <p:tag name="NUM" val="1"/>
</p:tagLst>
</file>

<file path=ppt/tags/tag50.xml><?xml version="1.0" encoding="utf-8"?>
<p:tagLst xmlns:a="http://schemas.openxmlformats.org/drawingml/2006/main" xmlns:r="http://schemas.openxmlformats.org/officeDocument/2006/relationships" xmlns:p="http://schemas.openxmlformats.org/presentationml/2006/main">
  <p:tag name="NUM" val="2"/>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7.xml><?xml version="1.0" encoding="utf-8"?>
<p:tagLst xmlns:a="http://schemas.openxmlformats.org/drawingml/2006/main" xmlns:r="http://schemas.openxmlformats.org/officeDocument/2006/relationships" xmlns:p="http://schemas.openxmlformats.org/presentationml/2006/main">
  <p:tag name="NUM" val="2"/>
</p:tagLst>
</file>

<file path=ppt/tags/tag8.xml><?xml version="1.0" encoding="utf-8"?>
<p:tagLst xmlns:a="http://schemas.openxmlformats.org/drawingml/2006/main" xmlns:r="http://schemas.openxmlformats.org/officeDocument/2006/relationships" xmlns:p="http://schemas.openxmlformats.org/presentationml/2006/main">
  <p:tag name="NUM" val="1"/>
</p:tagLst>
</file>

<file path=ppt/tags/tag9.xml><?xml version="1.0" encoding="utf-8"?>
<p:tagLst xmlns:a="http://schemas.openxmlformats.org/drawingml/2006/main" xmlns:r="http://schemas.openxmlformats.org/officeDocument/2006/relationships" xmlns:p="http://schemas.openxmlformats.org/presentationml/2006/main">
  <p:tag name="NUM" val="2"/>
</p:tagLst>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172</TotalTime>
  <Words>416</Words>
  <Application>Microsoft Office PowerPoint</Application>
  <PresentationFormat>Affichage à l'écran (4:3)</PresentationFormat>
  <Paragraphs>175</Paragraphs>
  <Slides>12</Slides>
  <Notes>12</Notes>
  <HiddenSlides>0</HiddenSlides>
  <MMClips>0</MMClips>
  <ScaleCrop>false</ScaleCrop>
  <HeadingPairs>
    <vt:vector size="4" baseType="variant">
      <vt:variant>
        <vt:lpstr>Thème</vt:lpstr>
      </vt:variant>
      <vt:variant>
        <vt:i4>1</vt:i4>
      </vt:variant>
      <vt:variant>
        <vt:lpstr>Titres des diapositives</vt:lpstr>
      </vt:variant>
      <vt:variant>
        <vt:i4>12</vt:i4>
      </vt:variant>
    </vt:vector>
  </HeadingPairs>
  <TitlesOfParts>
    <vt:vector size="13" baseType="lpstr">
      <vt:lpstr>Thème Office</vt:lpstr>
      <vt:lpstr>Présentation PowerPoint</vt:lpstr>
      <vt:lpstr>Objectifs de l’atelier</vt:lpstr>
      <vt:lpstr>Présentation PowerPoint</vt:lpstr>
      <vt:lpstr>Exercice de groupe</vt:lpstr>
      <vt:lpstr>Le développement durable : la recherche d’un équilibre global</vt:lpstr>
      <vt:lpstr>Présentation PowerPoint</vt:lpstr>
      <vt:lpstr> </vt:lpstr>
      <vt:lpstr>Comme organisation…</vt:lpstr>
      <vt:lpstr>Comme communauté…</vt:lpstr>
      <vt:lpstr>Comme société…</vt:lpstr>
      <vt:lpstr>En résumé</vt:lpstr>
      <vt:lpstr>Des questions ou des commentaires?</vt:lpstr>
    </vt:vector>
  </TitlesOfParts>
  <Company>CRIQ</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Jacques Blanchet</dc:creator>
  <cp:lastModifiedBy>Charles Duchesne</cp:lastModifiedBy>
  <cp:revision>21</cp:revision>
  <dcterms:created xsi:type="dcterms:W3CDTF">2013-02-25T20:04:24Z</dcterms:created>
  <dcterms:modified xsi:type="dcterms:W3CDTF">2013-04-01T17:19:46Z</dcterms:modified>
</cp:coreProperties>
</file>