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977" autoAdjust="0"/>
  </p:normalViewPr>
  <p:slideViewPr>
    <p:cSldViewPr>
      <p:cViewPr varScale="1">
        <p:scale>
          <a:sx n="64" d="100"/>
          <a:sy n="64" d="100"/>
        </p:scale>
        <p:origin x="-96" y="-630"/>
      </p:cViewPr>
      <p:guideLst>
        <p:guide orient="horz" pos="2160"/>
        <p:guide pos="2880"/>
      </p:guideLst>
    </p:cSldViewPr>
  </p:slideViewPr>
  <p:notesTextViewPr>
    <p:cViewPr>
      <p:scale>
        <a:sx n="1" d="1"/>
        <a:sy n="1" d="1"/>
      </p:scale>
      <p:origin x="0" y="0"/>
    </p:cViewPr>
  </p:notesTextViewPr>
  <p:notesViewPr>
    <p:cSldViewPr>
      <p:cViewPr>
        <p:scale>
          <a:sx n="150" d="100"/>
          <a:sy n="150" d="100"/>
        </p:scale>
        <p:origin x="-1740" y="363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18EB3C-6863-4F69-9EFB-6E11523266A4}"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B24604-1A76-4A82-B282-DE40E927CFFB}" type="slidenum">
              <a:rPr lang="fr-CA" smtClean="0"/>
              <a:t>‹N°›</a:t>
            </a:fld>
            <a:endParaRPr lang="fr-CA"/>
          </a:p>
        </p:txBody>
      </p:sp>
    </p:spTree>
    <p:extLst>
      <p:ext uri="{BB962C8B-B14F-4D97-AF65-F5344CB8AC3E}">
        <p14:creationId xmlns:p14="http://schemas.microsoft.com/office/powerpoint/2010/main" val="2367469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lapresse.ca/vivre/200912/12/01-930450-la-production-de-serre-montree-du-doigt.php"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capsule a comme objectif de faire prendre conscience aux participants de l’impact des produits et des</a:t>
            </a:r>
            <a:r>
              <a:rPr lang="fr-CA" baseline="0" dirty="0" smtClean="0"/>
              <a:t> </a:t>
            </a:r>
            <a:r>
              <a:rPr lang="fr-CA" dirty="0" smtClean="0"/>
              <a:t>services que l’on consomme sur l’environnement. Nous utilisons la notion de cycle de vie pour permettre aux participants d’évaluer et de réaliser l’importance de l’impact à partir d’exemples qu’ils proposeront eux-mêmes et, par la suite, à l’aide d’un exercice de groupe.</a:t>
            </a:r>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388236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381000" y="4343400"/>
            <a:ext cx="6019800" cy="4724400"/>
          </a:xfrm>
        </p:spPr>
        <p:txBody>
          <a:bodyPr>
            <a:noAutofit/>
          </a:bodyPr>
          <a:lstStyle/>
          <a:p>
            <a:r>
              <a:rPr lang="fr-CA" sz="1000" dirty="0" smtClean="0"/>
              <a:t>Quel est l’impact des produits que vous achetez sur l’environnement? À partir d’exemples proposés parmi les participants, déterminez le cheminement du produit ou du service, de son berceau jusqu’à sa tombe, évaluez son</a:t>
            </a:r>
            <a:r>
              <a:rPr lang="fr-CA" sz="1000" baseline="0" dirty="0" smtClean="0"/>
              <a:t> </a:t>
            </a:r>
            <a:r>
              <a:rPr lang="fr-CA" sz="1000" dirty="0" smtClean="0"/>
              <a:t>impact environnemental et discutez-en.</a:t>
            </a:r>
          </a:p>
          <a:p>
            <a:endParaRPr lang="fr-CA" sz="1000" dirty="0" smtClean="0"/>
          </a:p>
          <a:p>
            <a:r>
              <a:rPr lang="fr-CA" sz="1000" dirty="0" smtClean="0"/>
              <a:t>Définition de l’analyse de cycle de vie :</a:t>
            </a:r>
          </a:p>
          <a:p>
            <a:endParaRPr lang="fr-CA" sz="1000" dirty="0"/>
          </a:p>
          <a:p>
            <a:r>
              <a:rPr lang="fr-CA" sz="1000" dirty="0" smtClean="0"/>
              <a:t>Selon </a:t>
            </a:r>
            <a:r>
              <a:rPr lang="fr-CA" sz="1000" dirty="0"/>
              <a:t>l'ISO, il s'agit de </a:t>
            </a:r>
            <a:r>
              <a:rPr lang="fr-CA" sz="1000" dirty="0" smtClean="0"/>
              <a:t>« compilation </a:t>
            </a:r>
            <a:r>
              <a:rPr lang="fr-CA" sz="1000" dirty="0"/>
              <a:t>et évaluation des consommations d'énergie, des utilisations de matières </a:t>
            </a:r>
            <a:r>
              <a:rPr lang="fr-CA" sz="1000" dirty="0" smtClean="0"/>
              <a:t>premières, </a:t>
            </a:r>
            <a:r>
              <a:rPr lang="fr-CA" sz="1000" dirty="0"/>
              <a:t>et des rejets dans </a:t>
            </a:r>
            <a:r>
              <a:rPr lang="fr-CA" sz="1000" dirty="0" smtClean="0"/>
              <a:t>l'environnement, </a:t>
            </a:r>
            <a:r>
              <a:rPr lang="fr-CA" sz="1000" dirty="0"/>
              <a:t>ainsi que de l'évaluation de l'impact potentiel sur l'environnement associé à un produit, ou un procédé, ou un service, sur la totalité de son cycle de </a:t>
            </a:r>
            <a:r>
              <a:rPr lang="fr-CA" sz="1000" dirty="0" smtClean="0"/>
              <a:t>vie ». </a:t>
            </a:r>
          </a:p>
          <a:p>
            <a:endParaRPr lang="fr-CA" sz="1000" dirty="0"/>
          </a:p>
          <a:p>
            <a:r>
              <a:rPr lang="fr-CA" sz="1000" dirty="0" smtClean="0"/>
              <a:t>Le </a:t>
            </a:r>
            <a:r>
              <a:rPr lang="fr-CA" sz="1000" dirty="0"/>
              <a:t>cycle de vie d'un produit, </a:t>
            </a:r>
            <a:r>
              <a:rPr lang="fr-CA" sz="1000" dirty="0" smtClean="0"/>
              <a:t>d’un procédé </a:t>
            </a:r>
            <a:r>
              <a:rPr lang="fr-CA" sz="1000" dirty="0"/>
              <a:t>ou </a:t>
            </a:r>
            <a:r>
              <a:rPr lang="fr-CA" sz="1000" dirty="0" smtClean="0"/>
              <a:t>d’un service </a:t>
            </a:r>
            <a:r>
              <a:rPr lang="fr-CA" sz="1000" dirty="0"/>
              <a:t>rassemble les phases de fabrication, </a:t>
            </a:r>
            <a:r>
              <a:rPr lang="fr-CA" sz="1000" dirty="0" smtClean="0"/>
              <a:t>de transformation</a:t>
            </a:r>
            <a:r>
              <a:rPr lang="fr-CA" sz="1000" dirty="0"/>
              <a:t>, </a:t>
            </a:r>
            <a:r>
              <a:rPr lang="fr-CA" sz="1000" dirty="0" smtClean="0"/>
              <a:t>d’utilisation </a:t>
            </a:r>
            <a:r>
              <a:rPr lang="fr-CA" sz="1000" dirty="0"/>
              <a:t>et </a:t>
            </a:r>
            <a:r>
              <a:rPr lang="fr-CA" sz="1000" dirty="0" smtClean="0"/>
              <a:t>de destruction</a:t>
            </a:r>
            <a:r>
              <a:rPr lang="fr-CA" sz="1000" dirty="0"/>
              <a:t>. Cette méthode repose sur une démarche en </a:t>
            </a:r>
            <a:r>
              <a:rPr lang="fr-CA" sz="1000" dirty="0" smtClean="0"/>
              <a:t>quatre phases : </a:t>
            </a:r>
          </a:p>
          <a:p>
            <a:r>
              <a:rPr lang="fr-CA" sz="1000" dirty="0"/>
              <a:t/>
            </a:r>
            <a:br>
              <a:rPr lang="fr-CA" sz="1000" dirty="0"/>
            </a:br>
            <a:r>
              <a:rPr lang="fr-CA" sz="1000" dirty="0" smtClean="0"/>
              <a:t>– </a:t>
            </a:r>
            <a:r>
              <a:rPr lang="fr-CA" sz="1000" dirty="0"/>
              <a:t>la définition des objectifs et du champ de </a:t>
            </a:r>
            <a:r>
              <a:rPr lang="fr-CA" sz="1000" dirty="0" smtClean="0"/>
              <a:t>l'étude; </a:t>
            </a:r>
            <a:r>
              <a:rPr lang="fr-CA" sz="1000" dirty="0"/>
              <a:t/>
            </a:r>
            <a:br>
              <a:rPr lang="fr-CA" sz="1000" dirty="0"/>
            </a:br>
            <a:r>
              <a:rPr lang="fr-CA" sz="1000" dirty="0" smtClean="0"/>
              <a:t>– </a:t>
            </a:r>
            <a:r>
              <a:rPr lang="fr-CA" sz="1000" dirty="0"/>
              <a:t>l'analyse de </a:t>
            </a:r>
            <a:r>
              <a:rPr lang="fr-CA" sz="1000" dirty="0" smtClean="0"/>
              <a:t>l'inventaire;</a:t>
            </a:r>
            <a:r>
              <a:rPr lang="fr-CA" sz="1000" dirty="0"/>
              <a:t/>
            </a:r>
            <a:br>
              <a:rPr lang="fr-CA" sz="1000" dirty="0"/>
            </a:br>
            <a:r>
              <a:rPr lang="fr-CA" sz="1000" dirty="0" smtClean="0"/>
              <a:t>– </a:t>
            </a:r>
            <a:r>
              <a:rPr lang="fr-CA" sz="1000" dirty="0"/>
              <a:t>l'évaluation de </a:t>
            </a:r>
            <a:r>
              <a:rPr lang="fr-CA" sz="1000" dirty="0" smtClean="0"/>
              <a:t>l'impact; </a:t>
            </a:r>
            <a:r>
              <a:rPr lang="fr-CA" sz="1000" dirty="0"/>
              <a:t/>
            </a:r>
            <a:br>
              <a:rPr lang="fr-CA" sz="1000" dirty="0"/>
            </a:br>
            <a:r>
              <a:rPr lang="fr-CA" sz="1000" dirty="0" smtClean="0"/>
              <a:t>– </a:t>
            </a:r>
            <a:r>
              <a:rPr lang="fr-CA" sz="1000" dirty="0"/>
              <a:t>l'interprétation des résultats obtenus en fonction des objectifs initiaux. </a:t>
            </a:r>
            <a:endParaRPr lang="fr-CA" sz="1000" dirty="0" smtClean="0"/>
          </a:p>
          <a:p>
            <a:endParaRPr lang="fr-CA" sz="1000" dirty="0"/>
          </a:p>
          <a:p>
            <a:r>
              <a:rPr lang="fr-CA" sz="1000" b="1" dirty="0"/>
              <a:t>Pensons aux cycles de vie de certains produits alimentaires </a:t>
            </a:r>
            <a:r>
              <a:rPr lang="fr-CA" sz="1000" b="1" dirty="0" smtClean="0"/>
              <a:t>courants : </a:t>
            </a:r>
          </a:p>
          <a:p>
            <a:r>
              <a:rPr lang="fr-CA" sz="1000" dirty="0" smtClean="0"/>
              <a:t>– Connaissez-vous les émissions de CO</a:t>
            </a:r>
            <a:r>
              <a:rPr lang="fr-CA" sz="1000" baseline="-25000" dirty="0" smtClean="0"/>
              <a:t>2</a:t>
            </a:r>
            <a:r>
              <a:rPr lang="fr-CA" sz="1000" dirty="0" smtClean="0"/>
              <a:t> d’un </a:t>
            </a:r>
            <a:r>
              <a:rPr lang="fr-CA" sz="1000" dirty="0"/>
              <a:t>kiwi de </a:t>
            </a:r>
            <a:r>
              <a:rPr lang="fr-CA" sz="1000" dirty="0" smtClean="0"/>
              <a:t>100 g </a:t>
            </a:r>
            <a:r>
              <a:rPr lang="fr-CA" sz="1000" dirty="0"/>
              <a:t>de la </a:t>
            </a:r>
            <a:r>
              <a:rPr lang="fr-CA" sz="1000" dirty="0" smtClean="0"/>
              <a:t>Nouvelle-Zélande </a:t>
            </a:r>
            <a:r>
              <a:rPr lang="fr-CA" sz="1000" dirty="0"/>
              <a:t>acheminé par avion? </a:t>
            </a:r>
            <a:endParaRPr lang="fr-CA" sz="1000" dirty="0" smtClean="0"/>
          </a:p>
          <a:p>
            <a:r>
              <a:rPr lang="fr-CA" sz="1000" dirty="0" smtClean="0"/>
              <a:t>Réponse : cinq </a:t>
            </a:r>
            <a:r>
              <a:rPr lang="fr-CA" sz="1000" dirty="0"/>
              <a:t>fois son poids, </a:t>
            </a:r>
            <a:r>
              <a:rPr lang="fr-CA" sz="1000" dirty="0" smtClean="0"/>
              <a:t>soit 500 g </a:t>
            </a:r>
            <a:r>
              <a:rPr lang="fr-CA" sz="1000" dirty="0"/>
              <a:t>de </a:t>
            </a:r>
            <a:r>
              <a:rPr lang="fr-CA" sz="1000" dirty="0" smtClean="0"/>
              <a:t>CO</a:t>
            </a:r>
            <a:r>
              <a:rPr lang="fr-CA" sz="1000" baseline="-25000" dirty="0"/>
              <a:t>2</a:t>
            </a:r>
            <a:r>
              <a:rPr lang="fr-CA" sz="1000" dirty="0" smtClean="0"/>
              <a:t>. </a:t>
            </a:r>
          </a:p>
          <a:p>
            <a:r>
              <a:rPr lang="fr-CA" sz="1000" dirty="0" smtClean="0"/>
              <a:t>Donc, </a:t>
            </a:r>
            <a:r>
              <a:rPr lang="fr-CA" sz="1000" dirty="0"/>
              <a:t>disons que vous allez en vélo chercher une barquette de </a:t>
            </a:r>
            <a:r>
              <a:rPr lang="fr-CA" sz="1000" dirty="0" smtClean="0"/>
              <a:t>dix kiwis</a:t>
            </a:r>
            <a:r>
              <a:rPr lang="fr-CA" sz="1000" dirty="0"/>
              <a:t>, vous ramenez tout de même </a:t>
            </a:r>
            <a:r>
              <a:rPr lang="fr-CA" sz="1000" dirty="0" smtClean="0"/>
              <a:t>5 kg </a:t>
            </a:r>
            <a:r>
              <a:rPr lang="fr-CA" sz="1000" dirty="0"/>
              <a:t>de </a:t>
            </a:r>
            <a:r>
              <a:rPr lang="fr-CA" sz="1000" dirty="0" smtClean="0"/>
              <a:t>CO</a:t>
            </a:r>
            <a:r>
              <a:rPr lang="fr-CA" sz="1000" baseline="-25000" dirty="0" smtClean="0"/>
              <a:t>2</a:t>
            </a:r>
            <a:r>
              <a:rPr lang="fr-CA" sz="1000" dirty="0" smtClean="0"/>
              <a:t> </a:t>
            </a:r>
            <a:r>
              <a:rPr lang="fr-CA" sz="1000" dirty="0"/>
              <a:t>à la maison!</a:t>
            </a:r>
          </a:p>
          <a:p>
            <a:endParaRPr lang="fr-CA" sz="1000" dirty="0" smtClean="0"/>
          </a:p>
          <a:p>
            <a:r>
              <a:rPr lang="fr-CA" sz="1000" dirty="0" smtClean="0"/>
              <a:t>Un contrexemple : Selon des critères uniquement environnementaux, une </a:t>
            </a:r>
            <a:r>
              <a:rPr lang="fr-CA" sz="1000" dirty="0"/>
              <a:t>tomate provenant du Mexique a une empreinte écologique plus faible qu’une tomate provenant </a:t>
            </a:r>
            <a:r>
              <a:rPr lang="fr-CA" sz="1000" dirty="0" smtClean="0"/>
              <a:t>de </a:t>
            </a:r>
            <a:r>
              <a:rPr lang="fr-CA" sz="1000" dirty="0"/>
              <a:t>serres québécoises! (</a:t>
            </a:r>
            <a:r>
              <a:rPr lang="fr-CA" sz="1000" dirty="0">
                <a:hlinkClick r:id="rId3"/>
              </a:rPr>
              <a:t>http://</a:t>
            </a:r>
            <a:r>
              <a:rPr lang="fr-CA" sz="1000" dirty="0" smtClean="0">
                <a:hlinkClick r:id="rId3"/>
              </a:rPr>
              <a:t>www.lapresse.ca/vivre/200912/12/01-930450-la-production-de-serre-montree-du-doigt.php</a:t>
            </a:r>
            <a:r>
              <a:rPr lang="fr-CA" sz="1000" dirty="0"/>
              <a:t>)</a:t>
            </a:r>
          </a:p>
          <a:p>
            <a:endParaRPr lang="fr-CA" sz="1000" dirty="0"/>
          </a:p>
          <a:p>
            <a:r>
              <a:rPr lang="fr-CA" sz="1000" dirty="0"/>
              <a:t>Les choix ne sont pas toujours </a:t>
            </a:r>
            <a:r>
              <a:rPr lang="fr-CA" sz="1000" dirty="0" smtClean="0"/>
              <a:t>faciles </a:t>
            </a:r>
            <a:r>
              <a:rPr lang="fr-CA" sz="1000" dirty="0"/>
              <a:t>dans notre société, pourtant l’information </a:t>
            </a:r>
            <a:r>
              <a:rPr lang="fr-CA" sz="1000" dirty="0" smtClean="0"/>
              <a:t>existe… Mais, </a:t>
            </a:r>
            <a:r>
              <a:rPr lang="fr-CA" sz="1000" dirty="0"/>
              <a:t>la valeur de l’écosystème n’est pas souvent </a:t>
            </a:r>
            <a:r>
              <a:rPr lang="fr-CA" sz="1000" dirty="0" smtClean="0"/>
              <a:t>prise </a:t>
            </a:r>
            <a:r>
              <a:rPr lang="fr-CA" sz="1000" dirty="0"/>
              <a:t>en compte sur les marchés internationaux.</a:t>
            </a:r>
          </a:p>
          <a:p>
            <a:endParaRPr lang="fr-CA" sz="1000" b="1" dirty="0"/>
          </a:p>
          <a:p>
            <a:endParaRPr lang="es-ES" sz="1000" b="1" baseline="30000" dirty="0"/>
          </a:p>
          <a:p>
            <a:endParaRPr lang="es-ES" sz="1000" b="1" baseline="30000" dirty="0"/>
          </a:p>
          <a:p>
            <a:r>
              <a:rPr lang="fr-CA" sz="1000" dirty="0"/>
              <a:t/>
            </a:r>
            <a:br>
              <a:rPr lang="fr-CA" sz="1000" dirty="0"/>
            </a:br>
            <a:r>
              <a:rPr lang="fr-CA" sz="1000" dirty="0"/>
              <a:t/>
            </a:r>
            <a:br>
              <a:rPr lang="fr-CA" sz="1000" dirty="0"/>
            </a:br>
            <a:endParaRPr lang="fr-CA" sz="1000" dirty="0"/>
          </a:p>
        </p:txBody>
      </p:sp>
    </p:spTree>
    <p:extLst>
      <p:ext uri="{BB962C8B-B14F-4D97-AF65-F5344CB8AC3E}">
        <p14:creationId xmlns:p14="http://schemas.microsoft.com/office/powerpoint/2010/main" val="3530719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Faire l’exercice avec une souffleuse à feuilles.</a:t>
            </a:r>
          </a:p>
          <a:p>
            <a:endParaRPr lang="fr-CA" dirty="0"/>
          </a:p>
          <a:p>
            <a:r>
              <a:rPr lang="fr-CA" dirty="0" smtClean="0"/>
              <a:t>Faire l’exercice avec un râteau à main.</a:t>
            </a:r>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5</a:t>
            </a:fld>
            <a:endParaRPr lang="fr-CA"/>
          </a:p>
        </p:txBody>
      </p:sp>
    </p:spTree>
    <p:extLst>
      <p:ext uri="{BB962C8B-B14F-4D97-AF65-F5344CB8AC3E}">
        <p14:creationId xmlns:p14="http://schemas.microsoft.com/office/powerpoint/2010/main" val="4013785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6</a:t>
            </a:fld>
            <a:endParaRPr lang="fr-CA"/>
          </a:p>
        </p:txBody>
      </p:sp>
    </p:spTree>
    <p:extLst>
      <p:ext uri="{BB962C8B-B14F-4D97-AF65-F5344CB8AC3E}">
        <p14:creationId xmlns:p14="http://schemas.microsoft.com/office/powerpoint/2010/main" val="3818010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7</a:t>
            </a:fld>
            <a:endParaRPr lang="fr-CA"/>
          </a:p>
        </p:txBody>
      </p:sp>
    </p:spTree>
    <p:extLst>
      <p:ext uri="{BB962C8B-B14F-4D97-AF65-F5344CB8AC3E}">
        <p14:creationId xmlns:p14="http://schemas.microsoft.com/office/powerpoint/2010/main" val="3955989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Suggestions pour échanger avec les participants :</a:t>
            </a:r>
          </a:p>
          <a:p>
            <a:endParaRPr lang="fr-CA" dirty="0" smtClean="0"/>
          </a:p>
          <a:p>
            <a:r>
              <a:rPr lang="fr-CA" dirty="0" smtClean="0"/>
              <a:t>Pourquoi mes choix sont-ils importants? Pour qui?</a:t>
            </a:r>
          </a:p>
          <a:p>
            <a:endParaRPr lang="fr-CA" dirty="0" smtClean="0"/>
          </a:p>
          <a:p>
            <a:r>
              <a:rPr lang="fr-CA" dirty="0" smtClean="0"/>
              <a:t>Quels sont les comportements que j’adopterai dorénavant lors de mes achats?</a:t>
            </a:r>
          </a:p>
          <a:p>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8</a:t>
            </a:fld>
            <a:endParaRPr lang="fr-CA"/>
          </a:p>
        </p:txBody>
      </p:sp>
    </p:spTree>
    <p:extLst>
      <p:ext uri="{BB962C8B-B14F-4D97-AF65-F5344CB8AC3E}">
        <p14:creationId xmlns:p14="http://schemas.microsoft.com/office/powerpoint/2010/main" val="29033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9</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6C037140-680C-49EF-9A17-7CFBE07914A3}"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1463542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6C037140-680C-49EF-9A17-7CFBE07914A3}"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19083469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6C037140-680C-49EF-9A17-7CFBE07914A3}"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787754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613933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21005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711931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40888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6C037140-680C-49EF-9A17-7CFBE07914A3}"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4276225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C037140-680C-49EF-9A17-7CFBE07914A3}"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396911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6C037140-680C-49EF-9A17-7CFBE07914A3}"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3446390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6C037140-680C-49EF-9A17-7CFBE07914A3}"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534285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6C037140-680C-49EF-9A17-7CFBE07914A3}"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89368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C037140-680C-49EF-9A17-7CFBE07914A3}"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3416940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C037140-680C-49EF-9A17-7CFBE07914A3}"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2259374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C037140-680C-49EF-9A17-7CFBE07914A3}"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B0FF5E8E-5B69-42C7-88FA-26AECEE15C9D}" type="slidenum">
              <a:rPr lang="fr-CA" smtClean="0"/>
              <a:t>‹N°›</a:t>
            </a:fld>
            <a:endParaRPr lang="fr-CA"/>
          </a:p>
        </p:txBody>
      </p:sp>
    </p:spTree>
    <p:extLst>
      <p:ext uri="{BB962C8B-B14F-4D97-AF65-F5344CB8AC3E}">
        <p14:creationId xmlns:p14="http://schemas.microsoft.com/office/powerpoint/2010/main" val="410572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37140-680C-49EF-9A17-7CFBE07914A3}"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FF5E8E-5B69-42C7-88FA-26AECEE15C9D}" type="slidenum">
              <a:rPr lang="fr-CA" smtClean="0"/>
              <a:t>‹N°›</a:t>
            </a:fld>
            <a:endParaRPr lang="fr-CA"/>
          </a:p>
        </p:txBody>
      </p:sp>
    </p:spTree>
    <p:extLst>
      <p:ext uri="{BB962C8B-B14F-4D97-AF65-F5344CB8AC3E}">
        <p14:creationId xmlns:p14="http://schemas.microsoft.com/office/powerpoint/2010/main" val="36346289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3.png"/><Relationship Id="rId5" Type="http://schemas.openxmlformats.org/officeDocument/2006/relationships/notesSlide" Target="../notesSlides/notesSlide5.xml"/><Relationship Id="rId4"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14.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6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sz="20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467544" y="6381328"/>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3025704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2643486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4</a:t>
            </a:r>
          </a:p>
          <a:p>
            <a:pPr algn="ctr"/>
            <a:r>
              <a:rPr lang="fr-CA" b="0" dirty="0" smtClean="0">
                <a:solidFill>
                  <a:schemeClr val="tx1">
                    <a:lumMod val="50000"/>
                    <a:lumOff val="50000"/>
                  </a:schemeClr>
                </a:solidFill>
              </a:rPr>
              <a:t>Mieux comprendre </a:t>
            </a:r>
          </a:p>
          <a:p>
            <a:pPr algn="ctr"/>
            <a:r>
              <a:rPr lang="fr-CA" b="0" dirty="0" smtClean="0">
                <a:solidFill>
                  <a:schemeClr val="tx1">
                    <a:lumMod val="50000"/>
                    <a:lumOff val="50000"/>
                  </a:schemeClr>
                </a:solidFill>
              </a:rPr>
              <a:t>mes choix de consommateur</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418028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7" name="Picture 2" descr="Image 25"/>
          <p:cNvPicPr>
            <a:picLocks noChangeAspect="1" noChangeArrowheads="1"/>
          </p:cNvPicPr>
          <p:nvPr>
            <p:custDataLst>
              <p:tags r:id="rId1"/>
            </p:custDataLst>
          </p:nvPr>
        </p:nvPicPr>
        <p:blipFill rotWithShape="1">
          <a:blip r:embed="rId5"/>
          <a:srcRect t="11197"/>
          <a:stretch/>
        </p:blipFill>
        <p:spPr bwMode="auto">
          <a:xfrm>
            <a:off x="346588" y="1052737"/>
            <a:ext cx="8761915" cy="5832647"/>
          </a:xfrm>
          <a:prstGeom prst="rect">
            <a:avLst/>
          </a:prstGeom>
          <a:noFill/>
          <a:ln w="9525">
            <a:noFill/>
            <a:miter lim="800000"/>
            <a:headEnd/>
            <a:tailEnd/>
          </a:ln>
        </p:spPr>
      </p:pic>
      <p:sp>
        <p:nvSpPr>
          <p:cNvPr id="6" name="Titre 13"/>
          <p:cNvSpPr>
            <a:spLocks noGrp="1"/>
          </p:cNvSpPr>
          <p:nvPr>
            <p:ph type="title"/>
            <p:custDataLst>
              <p:tags r:id="rId2"/>
            </p:custDataLst>
          </p:nvPr>
        </p:nvSpPr>
        <p:spPr>
          <a:xfrm>
            <a:off x="323850" y="152400"/>
            <a:ext cx="8591550" cy="796925"/>
          </a:xfrm>
        </p:spPr>
        <p:txBody>
          <a:bodyPr>
            <a:noAutofit/>
          </a:bodyPr>
          <a:lstStyle/>
          <a:p>
            <a:pPr defTabSz="898525" eaLnBrk="1" hangingPunct="1">
              <a:tabLst>
                <a:tab pos="898525" algn="l"/>
              </a:tabLst>
            </a:pPr>
            <a:r>
              <a:rPr lang="fr-CA" sz="3200" dirty="0" smtClean="0">
                <a:latin typeface="Arial" pitchFamily="-123" charset="0"/>
                <a:ea typeface="Arial" pitchFamily="-123" charset="0"/>
                <a:cs typeface="Arial" pitchFamily="-123" charset="0"/>
              </a:rPr>
              <a:t>Avant d’acheter, penser « cycle de vie »</a:t>
            </a:r>
          </a:p>
        </p:txBody>
      </p:sp>
    </p:spTree>
    <p:extLst>
      <p:ext uri="{BB962C8B-B14F-4D97-AF65-F5344CB8AC3E}">
        <p14:creationId xmlns:p14="http://schemas.microsoft.com/office/powerpoint/2010/main" val="1838723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re 3"/>
          <p:cNvSpPr>
            <a:spLocks noGrp="1"/>
          </p:cNvSpPr>
          <p:nvPr>
            <p:ph type="title"/>
            <p:custDataLst>
              <p:tags r:id="rId1"/>
            </p:custDataLst>
          </p:nvPr>
        </p:nvSpPr>
        <p:spPr bwMode="auto">
          <a:xfrm>
            <a:off x="304800" y="381000"/>
            <a:ext cx="8410604" cy="79690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Exercice : Trouver le coût réel! </a:t>
            </a:r>
          </a:p>
        </p:txBody>
      </p:sp>
      <p:sp>
        <p:nvSpPr>
          <p:cNvPr id="7" name="Espace réservé du contenu 6"/>
          <p:cNvSpPr>
            <a:spLocks noGrp="1"/>
          </p:cNvSpPr>
          <p:nvPr>
            <p:ph type="body" sz="quarter" idx="15"/>
            <p:custDataLst>
              <p:tags r:id="rId2"/>
            </p:custDataLst>
          </p:nvPr>
        </p:nvSpPr>
        <p:spPr>
          <a:xfrm>
            <a:off x="304800" y="1600200"/>
            <a:ext cx="8286750" cy="3857625"/>
          </a:xfrm>
        </p:spPr>
        <p:txBody>
          <a:bodyPr>
            <a:normAutofit/>
          </a:bodyPr>
          <a:lstStyle/>
          <a:p>
            <a:pPr marL="0" indent="0">
              <a:buFontTx/>
              <a:buNone/>
              <a:defRPr/>
            </a:pPr>
            <a:endParaRPr lang="fr-CA" dirty="0"/>
          </a:p>
          <a:p>
            <a:pPr marL="0" indent="0">
              <a:buFontTx/>
              <a:buNone/>
              <a:defRPr/>
            </a:pPr>
            <a:r>
              <a:rPr lang="fr-CA" dirty="0" smtClean="0"/>
              <a:t>Voici une souffleuse à feuilles d’une                       valeur de 89,99 $ chez le détaillant.</a:t>
            </a:r>
          </a:p>
          <a:p>
            <a:pPr marL="0" indent="0">
              <a:buFontTx/>
              <a:buNone/>
              <a:defRPr/>
            </a:pPr>
            <a:endParaRPr lang="fr-CA" dirty="0" smtClean="0"/>
          </a:p>
          <a:p>
            <a:pPr>
              <a:defRPr/>
            </a:pPr>
            <a:r>
              <a:rPr lang="fr-CA" dirty="0" smtClean="0"/>
              <a:t>Quel est son cout global selon vous?</a:t>
            </a:r>
          </a:p>
          <a:p>
            <a:pPr>
              <a:defRPr/>
            </a:pPr>
            <a:r>
              <a:rPr lang="fr-CA" dirty="0" smtClean="0"/>
              <a:t>Que doit-on considérer dans ce cout selon vous?</a:t>
            </a:r>
          </a:p>
          <a:p>
            <a:pPr marL="0" indent="0">
              <a:buNone/>
              <a:defRPr/>
            </a:pPr>
            <a:endParaRPr lang="fr-CA" dirty="0"/>
          </a:p>
        </p:txBody>
      </p:sp>
      <p:pic>
        <p:nvPicPr>
          <p:cNvPr id="45060" name="Picture 3"/>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6492240" y="1066800"/>
            <a:ext cx="2667000" cy="204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7720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re 1"/>
          <p:cNvSpPr>
            <a:spLocks noGrp="1"/>
          </p:cNvSpPr>
          <p:nvPr>
            <p:ph type="title"/>
            <p:custDataLst>
              <p:tags r:id="rId1"/>
            </p:custDataLst>
          </p:nvPr>
        </p:nvSpPr>
        <p:spPr bwMode="auto">
          <a:xfrm>
            <a:off x="381000" y="488952"/>
            <a:ext cx="8334404" cy="79690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Exercice : Trouver le coût réel! (suite)</a:t>
            </a:r>
          </a:p>
        </p:txBody>
      </p:sp>
      <p:sp>
        <p:nvSpPr>
          <p:cNvPr id="3" name="Espace réservé du contenu 2"/>
          <p:cNvSpPr>
            <a:spLocks noGrp="1"/>
          </p:cNvSpPr>
          <p:nvPr>
            <p:ph type="body" sz="quarter" idx="15"/>
            <p:custDataLst>
              <p:tags r:id="rId2"/>
            </p:custDataLst>
          </p:nvPr>
        </p:nvSpPr>
        <p:spPr>
          <a:xfrm>
            <a:off x="428625" y="1571612"/>
            <a:ext cx="8286750" cy="4448188"/>
          </a:xfrm>
        </p:spPr>
        <p:txBody>
          <a:bodyPr>
            <a:normAutofit fontScale="47500" lnSpcReduction="20000"/>
          </a:bodyPr>
          <a:lstStyle/>
          <a:p>
            <a:pPr>
              <a:defRPr/>
            </a:pPr>
            <a:r>
              <a:rPr lang="fr-CA" sz="4500" dirty="0" smtClean="0">
                <a:solidFill>
                  <a:schemeClr val="tx1">
                    <a:lumMod val="50000"/>
                    <a:lumOff val="50000"/>
                  </a:schemeClr>
                </a:solidFill>
              </a:rPr>
              <a:t>Pour notre souffleuse à feuilles…</a:t>
            </a:r>
          </a:p>
          <a:p>
            <a:pPr lvl="1">
              <a:defRPr/>
            </a:pPr>
            <a:r>
              <a:rPr lang="fr-CA" sz="4500" dirty="0" smtClean="0">
                <a:solidFill>
                  <a:schemeClr val="tx1">
                    <a:lumMod val="50000"/>
                    <a:lumOff val="50000"/>
                  </a:schemeClr>
                </a:solidFill>
              </a:rPr>
              <a:t>Prix : Est-ce le meilleur rapport qualité-prix?</a:t>
            </a:r>
          </a:p>
          <a:p>
            <a:pPr lvl="1">
              <a:defRPr/>
            </a:pPr>
            <a:r>
              <a:rPr lang="fr-CA" sz="4500" dirty="0" smtClean="0">
                <a:solidFill>
                  <a:schemeClr val="tx1">
                    <a:lumMod val="50000"/>
                    <a:lumOff val="50000"/>
                  </a:schemeClr>
                </a:solidFill>
              </a:rPr>
              <a:t>Durée : Combien d’années durera-t-elle si on regarde la qualité des matériaux par exemple? Semble-t-elle solide?</a:t>
            </a:r>
          </a:p>
          <a:p>
            <a:pPr lvl="1">
              <a:defRPr/>
            </a:pPr>
            <a:r>
              <a:rPr lang="fr-CA" sz="4500" dirty="0" smtClean="0">
                <a:solidFill>
                  <a:schemeClr val="tx1">
                    <a:lumMod val="50000"/>
                    <a:lumOff val="50000"/>
                  </a:schemeClr>
                </a:solidFill>
              </a:rPr>
              <a:t>Consommation d’énergie : Elle fonctionne avec quel type de batteries? </a:t>
            </a:r>
            <a:r>
              <a:rPr lang="fr-CA" sz="4500" dirty="0">
                <a:solidFill>
                  <a:schemeClr val="tx1">
                    <a:lumMod val="50000"/>
                    <a:lumOff val="50000"/>
                  </a:schemeClr>
                </a:solidFill>
              </a:rPr>
              <a:t>E</a:t>
            </a:r>
            <a:r>
              <a:rPr lang="fr-CA" sz="4500" dirty="0" smtClean="0">
                <a:solidFill>
                  <a:schemeClr val="tx1">
                    <a:lumMod val="50000"/>
                    <a:lumOff val="50000"/>
                  </a:schemeClr>
                </a:solidFill>
              </a:rPr>
              <a:t>t le chargeur? Quelle est la force déployée?</a:t>
            </a:r>
          </a:p>
          <a:p>
            <a:pPr lvl="1">
              <a:defRPr/>
            </a:pPr>
            <a:r>
              <a:rPr lang="fr-CA" sz="4500" dirty="0" smtClean="0">
                <a:solidFill>
                  <a:schemeClr val="tx1">
                    <a:lumMod val="50000"/>
                    <a:lumOff val="50000"/>
                  </a:schemeClr>
                </a:solidFill>
              </a:rPr>
              <a:t>Utilisation : Est-elle bruyante? Me permet-elle de travailler plus rapidement que si j’utilisais un râteau?</a:t>
            </a:r>
          </a:p>
          <a:p>
            <a:pPr lvl="1">
              <a:defRPr/>
            </a:pPr>
            <a:r>
              <a:rPr lang="fr-CA" sz="4500" dirty="0" smtClean="0">
                <a:solidFill>
                  <a:schemeClr val="tx1">
                    <a:lumMod val="50000"/>
                    <a:lumOff val="50000"/>
                  </a:schemeClr>
                </a:solidFill>
              </a:rPr>
              <a:t>Élimination : Est-elle recyclable en fin de vie?</a:t>
            </a:r>
          </a:p>
          <a:p>
            <a:pPr lvl="1">
              <a:defRPr/>
            </a:pPr>
            <a:endParaRPr lang="fr-CA" dirty="0">
              <a:solidFill>
                <a:schemeClr val="tx1">
                  <a:lumMod val="50000"/>
                  <a:lumOff val="50000"/>
                </a:schemeClr>
              </a:solidFill>
            </a:endParaRPr>
          </a:p>
        </p:txBody>
      </p:sp>
    </p:spTree>
    <p:extLst>
      <p:ext uri="{BB962C8B-B14F-4D97-AF65-F5344CB8AC3E}">
        <p14:creationId xmlns:p14="http://schemas.microsoft.com/office/powerpoint/2010/main" val="2914031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re 1"/>
          <p:cNvSpPr>
            <a:spLocks noGrp="1"/>
          </p:cNvSpPr>
          <p:nvPr>
            <p:ph type="title"/>
            <p:custDataLst>
              <p:tags r:id="rId1"/>
            </p:custDataLst>
          </p:nvPr>
        </p:nvSpPr>
        <p:spPr bwMode="auto">
          <a:xfrm>
            <a:off x="457200" y="228600"/>
            <a:ext cx="8334404" cy="79690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Exercice : Trouver le coût réel! (suite)</a:t>
            </a:r>
          </a:p>
        </p:txBody>
      </p:sp>
      <p:sp>
        <p:nvSpPr>
          <p:cNvPr id="3" name="Espace réservé du contenu 2"/>
          <p:cNvSpPr>
            <a:spLocks noGrp="1"/>
          </p:cNvSpPr>
          <p:nvPr>
            <p:ph type="body" sz="quarter" idx="15"/>
            <p:custDataLst>
              <p:tags r:id="rId2"/>
            </p:custDataLst>
          </p:nvPr>
        </p:nvSpPr>
        <p:spPr>
          <a:xfrm>
            <a:off x="428625" y="1447800"/>
            <a:ext cx="8286750" cy="4572000"/>
          </a:xfrm>
        </p:spPr>
        <p:txBody>
          <a:bodyPr>
            <a:normAutofit fontScale="92500"/>
          </a:bodyPr>
          <a:lstStyle/>
          <a:p>
            <a:pPr marL="0" indent="0">
              <a:buFontTx/>
              <a:buNone/>
              <a:defRPr/>
            </a:pPr>
            <a:r>
              <a:rPr lang="fr-CA" dirty="0" smtClean="0">
                <a:solidFill>
                  <a:schemeClr val="tx1">
                    <a:lumMod val="50000"/>
                    <a:lumOff val="50000"/>
                  </a:schemeClr>
                </a:solidFill>
              </a:rPr>
              <a:t>Finalement, quel est son cout?</a:t>
            </a:r>
          </a:p>
          <a:p>
            <a:pPr>
              <a:defRPr/>
            </a:pPr>
            <a:r>
              <a:rPr lang="fr-CA" dirty="0" smtClean="0">
                <a:solidFill>
                  <a:schemeClr val="tx1">
                    <a:lumMod val="50000"/>
                    <a:lumOff val="50000"/>
                  </a:schemeClr>
                </a:solidFill>
              </a:rPr>
              <a:t>Aucune étude scientifique ne vous le dira</a:t>
            </a:r>
          </a:p>
          <a:p>
            <a:pPr>
              <a:defRPr/>
            </a:pPr>
            <a:r>
              <a:rPr lang="fr-CA" dirty="0" smtClean="0">
                <a:solidFill>
                  <a:schemeClr val="tx1">
                    <a:lumMod val="50000"/>
                    <a:lumOff val="50000"/>
                  </a:schemeClr>
                </a:solidFill>
              </a:rPr>
              <a:t>Mais les commentaires recueillis sur le site du détaillant vous en donnent une idée :</a:t>
            </a:r>
          </a:p>
          <a:p>
            <a:pPr marL="0" indent="0" algn="ctr">
              <a:lnSpc>
                <a:spcPct val="120000"/>
              </a:lnSpc>
              <a:buFontTx/>
              <a:buNone/>
              <a:defRPr/>
            </a:pPr>
            <a:endParaRPr lang="fr-CA" sz="1500" i="1" dirty="0" smtClean="0">
              <a:solidFill>
                <a:schemeClr val="tx1">
                  <a:lumMod val="50000"/>
                  <a:lumOff val="50000"/>
                </a:schemeClr>
              </a:solidFill>
            </a:endParaRPr>
          </a:p>
          <a:p>
            <a:pPr marL="0" indent="0" algn="ctr">
              <a:lnSpc>
                <a:spcPct val="120000"/>
              </a:lnSpc>
              <a:buNone/>
              <a:defRPr/>
            </a:pPr>
            <a:r>
              <a:rPr lang="fr-CA" sz="2200" i="1" dirty="0" smtClean="0">
                <a:solidFill>
                  <a:schemeClr val="tx1">
                    <a:lumMod val="50000"/>
                    <a:lumOff val="50000"/>
                  </a:schemeClr>
                </a:solidFill>
              </a:rPr>
              <a:t>« Batterie </a:t>
            </a:r>
            <a:r>
              <a:rPr lang="fr-CA" sz="2200" i="1" dirty="0">
                <a:solidFill>
                  <a:schemeClr val="tx1">
                    <a:lumMod val="50000"/>
                    <a:lumOff val="50000"/>
                  </a:schemeClr>
                </a:solidFill>
              </a:rPr>
              <a:t>qui ne tient pas sa charge </a:t>
            </a:r>
            <a:r>
              <a:rPr lang="fr-CA" sz="2200" i="1" dirty="0" smtClean="0">
                <a:solidFill>
                  <a:schemeClr val="tx1">
                    <a:lumMod val="50000"/>
                    <a:lumOff val="50000"/>
                  </a:schemeClr>
                </a:solidFill>
              </a:rPr>
              <a:t>longtemps, </a:t>
            </a:r>
            <a:r>
              <a:rPr lang="fr-CA" sz="2200" i="1" dirty="0">
                <a:solidFill>
                  <a:schemeClr val="tx1">
                    <a:lumMod val="50000"/>
                    <a:lumOff val="50000"/>
                  </a:schemeClr>
                </a:solidFill>
              </a:rPr>
              <a:t>niveau de bruit agaçant à la longue</a:t>
            </a:r>
            <a:r>
              <a:rPr lang="fr-CA" sz="2200" i="1" dirty="0" smtClean="0">
                <a:solidFill>
                  <a:schemeClr val="tx1">
                    <a:lumMod val="50000"/>
                    <a:lumOff val="50000"/>
                  </a:schemeClr>
                </a:solidFill>
              </a:rPr>
              <a:t>, les </a:t>
            </a:r>
            <a:r>
              <a:rPr lang="fr-CA" sz="2200" i="1" dirty="0">
                <a:solidFill>
                  <a:schemeClr val="tx1">
                    <a:lumMod val="50000"/>
                    <a:lumOff val="50000"/>
                  </a:schemeClr>
                </a:solidFill>
              </a:rPr>
              <a:t>lames de </a:t>
            </a:r>
            <a:r>
              <a:rPr lang="fr-CA" sz="2200" i="1" dirty="0" smtClean="0">
                <a:solidFill>
                  <a:schemeClr val="tx1">
                    <a:lumMod val="50000"/>
                    <a:lumOff val="50000"/>
                  </a:schemeClr>
                </a:solidFill>
              </a:rPr>
              <a:t>plastique sont </a:t>
            </a:r>
            <a:r>
              <a:rPr lang="fr-CA" sz="2200" i="1" dirty="0">
                <a:solidFill>
                  <a:schemeClr val="tx1">
                    <a:lumMod val="50000"/>
                    <a:lumOff val="50000"/>
                  </a:schemeClr>
                </a:solidFill>
              </a:rPr>
              <a:t>bonnes pour </a:t>
            </a:r>
            <a:r>
              <a:rPr lang="fr-CA" sz="2200" i="1" dirty="0" smtClean="0">
                <a:solidFill>
                  <a:schemeClr val="tx1">
                    <a:lumMod val="50000"/>
                    <a:lumOff val="50000"/>
                  </a:schemeClr>
                </a:solidFill>
              </a:rPr>
              <a:t>les feuilles </a:t>
            </a:r>
            <a:r>
              <a:rPr lang="fr-CA" sz="2200" i="1" dirty="0">
                <a:solidFill>
                  <a:schemeClr val="tx1">
                    <a:lumMod val="50000"/>
                    <a:lumOff val="50000"/>
                  </a:schemeClr>
                </a:solidFill>
              </a:rPr>
              <a:t>et </a:t>
            </a:r>
            <a:r>
              <a:rPr lang="fr-CA" sz="2200" i="1" dirty="0" smtClean="0">
                <a:solidFill>
                  <a:schemeClr val="tx1">
                    <a:lumMod val="50000"/>
                    <a:lumOff val="50000"/>
                  </a:schemeClr>
                </a:solidFill>
              </a:rPr>
              <a:t>les petits </a:t>
            </a:r>
            <a:r>
              <a:rPr lang="fr-CA" sz="2200" i="1" dirty="0">
                <a:solidFill>
                  <a:schemeClr val="tx1">
                    <a:lumMod val="50000"/>
                    <a:lumOff val="50000"/>
                  </a:schemeClr>
                </a:solidFill>
              </a:rPr>
              <a:t>débris </a:t>
            </a:r>
            <a:r>
              <a:rPr lang="fr-CA" sz="2200" i="1" dirty="0" smtClean="0">
                <a:solidFill>
                  <a:schemeClr val="tx1">
                    <a:lumMod val="50000"/>
                    <a:lumOff val="50000"/>
                  </a:schemeClr>
                </a:solidFill>
              </a:rPr>
              <a:t>secs, mais ça </a:t>
            </a:r>
            <a:r>
              <a:rPr lang="fr-CA" sz="2200" i="1" dirty="0">
                <a:solidFill>
                  <a:schemeClr val="tx1">
                    <a:lumMod val="50000"/>
                    <a:lumOff val="50000"/>
                  </a:schemeClr>
                </a:solidFill>
              </a:rPr>
              <a:t>bouche si on ramasse des feuilles et des morceaux humides</a:t>
            </a:r>
            <a:r>
              <a:rPr lang="fr-CA" sz="2200" i="1" dirty="0" smtClean="0">
                <a:solidFill>
                  <a:schemeClr val="tx1">
                    <a:lumMod val="50000"/>
                    <a:lumOff val="50000"/>
                  </a:schemeClr>
                </a:solidFill>
              </a:rPr>
              <a:t>. »</a:t>
            </a:r>
          </a:p>
          <a:p>
            <a:pPr marL="0" indent="0" algn="ctr">
              <a:lnSpc>
                <a:spcPct val="120000"/>
              </a:lnSpc>
              <a:buFontTx/>
              <a:buNone/>
              <a:defRPr/>
            </a:pPr>
            <a:r>
              <a:rPr lang="fr-CA" sz="2200" i="1" dirty="0" smtClean="0">
                <a:solidFill>
                  <a:schemeClr val="tx1">
                    <a:lumMod val="50000"/>
                    <a:lumOff val="50000"/>
                  </a:schemeClr>
                </a:solidFill>
              </a:rPr>
              <a:t>« Après deux </a:t>
            </a:r>
            <a:r>
              <a:rPr lang="fr-CA" sz="2200" i="1" dirty="0">
                <a:solidFill>
                  <a:schemeClr val="tx1">
                    <a:lumMod val="50000"/>
                    <a:lumOff val="50000"/>
                  </a:schemeClr>
                </a:solidFill>
              </a:rPr>
              <a:t>ans </a:t>
            </a:r>
            <a:r>
              <a:rPr lang="fr-CA" sz="2200" i="1" dirty="0" smtClean="0">
                <a:solidFill>
                  <a:schemeClr val="tx1">
                    <a:lumMod val="50000"/>
                    <a:lumOff val="50000"/>
                  </a:schemeClr>
                </a:solidFill>
              </a:rPr>
              <a:t>d'utilisation, </a:t>
            </a:r>
            <a:r>
              <a:rPr lang="fr-CA" sz="2200" i="1" dirty="0">
                <a:solidFill>
                  <a:schemeClr val="tx1">
                    <a:lumMod val="50000"/>
                    <a:lumOff val="50000"/>
                  </a:schemeClr>
                </a:solidFill>
              </a:rPr>
              <a:t>la </a:t>
            </a:r>
            <a:r>
              <a:rPr lang="fr-CA" sz="2200" i="1" dirty="0" smtClean="0">
                <a:solidFill>
                  <a:schemeClr val="tx1">
                    <a:lumMod val="50000"/>
                    <a:lumOff val="50000"/>
                  </a:schemeClr>
                </a:solidFill>
              </a:rPr>
              <a:t>batterie </a:t>
            </a:r>
            <a:r>
              <a:rPr lang="fr-CA" sz="2200" i="1" dirty="0">
                <a:solidFill>
                  <a:schemeClr val="tx1">
                    <a:lumMod val="50000"/>
                    <a:lumOff val="50000"/>
                  </a:schemeClr>
                </a:solidFill>
              </a:rPr>
              <a:t>ne </a:t>
            </a:r>
            <a:r>
              <a:rPr lang="fr-CA" sz="2200" i="1" dirty="0" smtClean="0">
                <a:solidFill>
                  <a:schemeClr val="tx1">
                    <a:lumMod val="50000"/>
                    <a:lumOff val="50000"/>
                  </a:schemeClr>
                </a:solidFill>
              </a:rPr>
              <a:t>tient </a:t>
            </a:r>
            <a:r>
              <a:rPr lang="fr-CA" sz="2200" i="1" dirty="0">
                <a:solidFill>
                  <a:schemeClr val="tx1">
                    <a:lumMod val="50000"/>
                    <a:lumOff val="50000"/>
                  </a:schemeClr>
                </a:solidFill>
              </a:rPr>
              <a:t>plus </a:t>
            </a:r>
            <a:r>
              <a:rPr lang="fr-CA" sz="2200" i="1" dirty="0" smtClean="0">
                <a:solidFill>
                  <a:schemeClr val="tx1">
                    <a:lumMod val="50000"/>
                    <a:lumOff val="50000"/>
                  </a:schemeClr>
                </a:solidFill>
              </a:rPr>
              <a:t>sa charge. »</a:t>
            </a:r>
            <a:endParaRPr lang="fr-CA" sz="2200" i="1" dirty="0">
              <a:solidFill>
                <a:schemeClr val="tx1">
                  <a:lumMod val="50000"/>
                  <a:lumOff val="50000"/>
                </a:schemeClr>
              </a:solidFill>
            </a:endParaRPr>
          </a:p>
          <a:p>
            <a:pPr marL="0" indent="0">
              <a:lnSpc>
                <a:spcPct val="120000"/>
              </a:lnSpc>
              <a:buFontTx/>
              <a:buNone/>
              <a:defRPr/>
            </a:pPr>
            <a:endParaRPr lang="fr-CA" sz="2600" i="1" dirty="0">
              <a:solidFill>
                <a:schemeClr val="tx1">
                  <a:lumMod val="50000"/>
                  <a:lumOff val="50000"/>
                </a:schemeClr>
              </a:solidFill>
            </a:endParaRPr>
          </a:p>
        </p:txBody>
      </p:sp>
    </p:spTree>
    <p:extLst>
      <p:ext uri="{BB962C8B-B14F-4D97-AF65-F5344CB8AC3E}">
        <p14:creationId xmlns:p14="http://schemas.microsoft.com/office/powerpoint/2010/main" val="2926323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381000" y="488952"/>
            <a:ext cx="8334404" cy="796908"/>
          </a:xfrm>
        </p:spPr>
        <p:txBody>
          <a:bodyPr/>
          <a:lstStyle/>
          <a:p>
            <a:r>
              <a:rPr lang="fr-CA" sz="3200" dirty="0" smtClean="0"/>
              <a:t>Mais au-delà de tout…</a:t>
            </a:r>
            <a:endParaRPr lang="fr-CA" sz="3200" dirty="0"/>
          </a:p>
        </p:txBody>
      </p:sp>
      <p:sp>
        <p:nvSpPr>
          <p:cNvPr id="3" name="Espace réservé du texte 2"/>
          <p:cNvSpPr>
            <a:spLocks noGrp="1"/>
          </p:cNvSpPr>
          <p:nvPr>
            <p:ph type="body" sz="quarter" idx="15"/>
            <p:custDataLst>
              <p:tags r:id="rId2"/>
            </p:custDataLst>
          </p:nvPr>
        </p:nvSpPr>
        <p:spPr>
          <a:xfrm>
            <a:off x="428625" y="1371600"/>
            <a:ext cx="8286750" cy="4057637"/>
          </a:xfrm>
        </p:spPr>
        <p:txBody>
          <a:bodyPr>
            <a:normAutofit fontScale="92500" lnSpcReduction="10000"/>
          </a:bodyPr>
          <a:lstStyle/>
          <a:p>
            <a:pPr marL="0" indent="0" algn="ctr">
              <a:buNone/>
            </a:pPr>
            <a:r>
              <a:rPr lang="fr-CA" dirty="0" smtClean="0">
                <a:solidFill>
                  <a:schemeClr val="tx1">
                    <a:lumMod val="50000"/>
                    <a:lumOff val="50000"/>
                  </a:schemeClr>
                </a:solidFill>
              </a:rPr>
              <a:t>Est-ce que la question </a:t>
            </a:r>
            <a:r>
              <a:rPr lang="fr-CA" b="1" dirty="0" smtClean="0">
                <a:solidFill>
                  <a:schemeClr val="tx1">
                    <a:lumMod val="50000"/>
                    <a:lumOff val="50000"/>
                  </a:schemeClr>
                </a:solidFill>
                <a:effectLst>
                  <a:outerShdw blurRad="38100" dist="38100" dir="2700000" algn="tl">
                    <a:srgbClr val="000000">
                      <a:alpha val="43137"/>
                    </a:srgbClr>
                  </a:outerShdw>
                </a:effectLst>
              </a:rPr>
              <a:t>de départ </a:t>
            </a:r>
            <a:r>
              <a:rPr lang="fr-CA" dirty="0" smtClean="0">
                <a:solidFill>
                  <a:schemeClr val="tx1">
                    <a:lumMod val="50000"/>
                    <a:lumOff val="50000"/>
                  </a:schemeClr>
                </a:solidFill>
              </a:rPr>
              <a:t>aurait dû se lire :</a:t>
            </a:r>
          </a:p>
          <a:p>
            <a:endParaRPr lang="fr-CA" dirty="0">
              <a:solidFill>
                <a:schemeClr val="tx1">
                  <a:lumMod val="50000"/>
                  <a:lumOff val="50000"/>
                </a:schemeClr>
              </a:solidFill>
            </a:endParaRPr>
          </a:p>
          <a:p>
            <a:pPr marL="0" indent="0" algn="ctr">
              <a:lnSpc>
                <a:spcPct val="100000"/>
              </a:lnSpc>
              <a:buNone/>
            </a:pPr>
            <a:r>
              <a:rPr lang="fr-CA" sz="4000" dirty="0" smtClean="0">
                <a:solidFill>
                  <a:schemeClr val="tx1">
                    <a:lumMod val="50000"/>
                    <a:lumOff val="50000"/>
                  </a:schemeClr>
                </a:solidFill>
              </a:rPr>
              <a:t>« Est-ce que j’en ai vraiment besoin? »</a:t>
            </a:r>
          </a:p>
          <a:p>
            <a:pPr marL="0" indent="0" algn="ctr">
              <a:lnSpc>
                <a:spcPct val="100000"/>
              </a:lnSpc>
              <a:buNone/>
            </a:pPr>
            <a:endParaRPr lang="fr-CA" sz="4000" dirty="0">
              <a:solidFill>
                <a:schemeClr val="tx1">
                  <a:lumMod val="50000"/>
                  <a:lumOff val="50000"/>
                </a:schemeClr>
              </a:solidFill>
            </a:endParaRPr>
          </a:p>
          <a:p>
            <a:pPr marL="0" indent="0" algn="ctr">
              <a:lnSpc>
                <a:spcPct val="120000"/>
              </a:lnSpc>
              <a:buNone/>
            </a:pPr>
            <a:r>
              <a:rPr lang="fr-CA" sz="3300" i="1" dirty="0">
                <a:solidFill>
                  <a:srgbClr val="F68222"/>
                </a:solidFill>
                <a:effectLst>
                  <a:outerShdw blurRad="38100" dist="38100" dir="2700000" algn="tl">
                    <a:srgbClr val="000000">
                      <a:alpha val="43137"/>
                    </a:srgbClr>
                  </a:outerShdw>
                </a:effectLst>
              </a:rPr>
              <a:t>F</a:t>
            </a:r>
            <a:r>
              <a:rPr lang="fr-CA" sz="3300" i="1" dirty="0" smtClean="0">
                <a:solidFill>
                  <a:srgbClr val="F68222"/>
                </a:solidFill>
                <a:effectLst>
                  <a:outerShdw blurRad="38100" dist="38100" dir="2700000" algn="tl">
                    <a:srgbClr val="000000">
                      <a:alpha val="43137"/>
                    </a:srgbClr>
                  </a:outerShdw>
                </a:effectLst>
              </a:rPr>
              <a:t>aire le choix de ne pas consommer est aussi un choix responsable!</a:t>
            </a:r>
            <a:endParaRPr lang="fr-CA" sz="3300" i="1" dirty="0">
              <a:solidFill>
                <a:srgbClr val="F68222"/>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18939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4000" b="1" dirty="0" smtClean="0">
                <a:solidFill>
                  <a:srgbClr val="F68222"/>
                </a:solidFill>
                <a:latin typeface="Arial" charset="0"/>
                <a:ea typeface="ヒラギノ角ゴ Pro W3"/>
                <a:cs typeface="Arial" charset="0"/>
              </a:rPr>
              <a:t>Des questions ou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345539056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410</Words>
  <Application>Microsoft Office PowerPoint</Application>
  <PresentationFormat>Affichage à l'écran (4:3)</PresentationFormat>
  <Paragraphs>92</Paragraphs>
  <Slides>9</Slides>
  <Notes>9</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Thème Office</vt:lpstr>
      <vt:lpstr>Présentation PowerPoint</vt:lpstr>
      <vt:lpstr>Objectifs de l’atelier</vt:lpstr>
      <vt:lpstr>Présentation PowerPoint</vt:lpstr>
      <vt:lpstr>Avant d’acheter, penser « cycle de vie »</vt:lpstr>
      <vt:lpstr>Exercice : Trouver le coût réel! </vt:lpstr>
      <vt:lpstr>Exercice : Trouver le coût réel! (suite)</vt:lpstr>
      <vt:lpstr>Exercice : Trouver le coût réel! (suite)</vt:lpstr>
      <vt:lpstr>Mais au-delà de tout…</vt:lpstr>
      <vt:lpstr>Des questions ou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15</cp:revision>
  <dcterms:created xsi:type="dcterms:W3CDTF">2013-02-25T20:06:44Z</dcterms:created>
  <dcterms:modified xsi:type="dcterms:W3CDTF">2013-03-12T18:57:44Z</dcterms:modified>
</cp:coreProperties>
</file>