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37" autoAdjust="0"/>
  </p:normalViewPr>
  <p:slideViewPr>
    <p:cSldViewPr>
      <p:cViewPr varScale="1">
        <p:scale>
          <a:sx n="64" d="100"/>
          <a:sy n="64" d="100"/>
        </p:scale>
        <p:origin x="-96" y="-522"/>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1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255DC8-CDAD-49DD-9523-9A2EA14039FE}" type="datetimeFigureOut">
              <a:rPr lang="fr-CA" smtClean="0"/>
              <a:t>2013-03-12</a:t>
            </a:fld>
            <a:endParaRPr lang="fr-CA"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2FC35E-FF5F-4452-990F-8E9BDE78FDD0}" type="slidenum">
              <a:rPr lang="fr-CA" smtClean="0"/>
              <a:t>‹N°›</a:t>
            </a:fld>
            <a:endParaRPr lang="fr-CA" dirty="0"/>
          </a:p>
        </p:txBody>
      </p:sp>
    </p:spTree>
    <p:extLst>
      <p:ext uri="{BB962C8B-B14F-4D97-AF65-F5344CB8AC3E}">
        <p14:creationId xmlns:p14="http://schemas.microsoft.com/office/powerpoint/2010/main" val="2966035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kern="1200" dirty="0" smtClean="0">
                <a:solidFill>
                  <a:schemeClr val="tx1"/>
                </a:solidFill>
                <a:effectLst/>
                <a:latin typeface="+mn-lt"/>
                <a:ea typeface="+mn-ea"/>
                <a:cs typeface="+mn-cs"/>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 </a:t>
            </a: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formateur (responsable BNQ 21000) pourra s’alimenter d’une information complémentaire aux pages de commentaires (voir 8-3-2-2_Complement-pour-formateur_Outil.pptx). Cette information permet de mieux préparer chacune des capsules et de diriger adéquatement les échanges.</a:t>
            </a: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dirty="0"/>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a:p>
            <a:r>
              <a:rPr lang="fr-CA" dirty="0" smtClean="0"/>
              <a:t>Cette capsule peut être utilisée à plusieurs reprises pour transmettre sur une base régulière l’évolution des résultats des actions mises en œuvre dans le cadre de la Démarche BNQ 21000.</a:t>
            </a:r>
            <a:endParaRPr lang="fr-CA" dirty="0"/>
          </a:p>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dirty="0"/>
          </a:p>
        </p:txBody>
      </p:sp>
    </p:spTree>
    <p:extLst>
      <p:ext uri="{BB962C8B-B14F-4D97-AF65-F5344CB8AC3E}">
        <p14:creationId xmlns:p14="http://schemas.microsoft.com/office/powerpoint/2010/main" val="3530972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4</a:t>
            </a:fld>
            <a:endParaRPr lang="fr-CA" dirty="0"/>
          </a:p>
        </p:txBody>
      </p:sp>
    </p:spTree>
    <p:extLst>
      <p:ext uri="{BB962C8B-B14F-4D97-AF65-F5344CB8AC3E}">
        <p14:creationId xmlns:p14="http://schemas.microsoft.com/office/powerpoint/2010/main" val="2158100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5</a:t>
            </a:fld>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5" name="Espace réservé du pied de page 4"/>
          <p:cNvSpPr>
            <a:spLocks noGrp="1"/>
          </p:cNvSpPr>
          <p:nvPr>
            <p:ph type="ftr" sz="quarter" idx="11"/>
          </p:nvPr>
        </p:nvSpPr>
        <p:spPr/>
        <p:txBody>
          <a:bodyPr/>
          <a:lstStyle/>
          <a:p>
            <a:endParaRPr lang="fr-CA" dirty="0"/>
          </a:p>
        </p:txBody>
      </p:sp>
      <p:sp>
        <p:nvSpPr>
          <p:cNvPr id="6" name="Espace réservé du numéro de diapositive 5"/>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3068488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5" name="Espace réservé du pied de page 4"/>
          <p:cNvSpPr>
            <a:spLocks noGrp="1"/>
          </p:cNvSpPr>
          <p:nvPr>
            <p:ph type="ftr" sz="quarter" idx="11"/>
          </p:nvPr>
        </p:nvSpPr>
        <p:spPr/>
        <p:txBody>
          <a:bodyPr/>
          <a:lstStyle/>
          <a:p>
            <a:endParaRPr lang="fr-CA" dirty="0"/>
          </a:p>
        </p:txBody>
      </p:sp>
      <p:sp>
        <p:nvSpPr>
          <p:cNvPr id="6" name="Espace réservé du numéro de diapositive 5"/>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944249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5" name="Espace réservé du pied de page 4"/>
          <p:cNvSpPr>
            <a:spLocks noGrp="1"/>
          </p:cNvSpPr>
          <p:nvPr>
            <p:ph type="ftr" sz="quarter" idx="11"/>
          </p:nvPr>
        </p:nvSpPr>
        <p:spPr/>
        <p:txBody>
          <a:bodyPr/>
          <a:lstStyle/>
          <a:p>
            <a:endParaRPr lang="fr-CA" dirty="0"/>
          </a:p>
        </p:txBody>
      </p:sp>
      <p:sp>
        <p:nvSpPr>
          <p:cNvPr id="6" name="Espace réservé du numéro de diapositive 5"/>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2353000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dirty="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163397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dirty="0">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3885687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42891477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RANGE_titre 2 lignes_text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869983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5" name="Espace réservé du pied de page 4"/>
          <p:cNvSpPr>
            <a:spLocks noGrp="1"/>
          </p:cNvSpPr>
          <p:nvPr>
            <p:ph type="ftr" sz="quarter" idx="11"/>
          </p:nvPr>
        </p:nvSpPr>
        <p:spPr/>
        <p:txBody>
          <a:bodyPr/>
          <a:lstStyle/>
          <a:p>
            <a:endParaRPr lang="fr-CA" dirty="0"/>
          </a:p>
        </p:txBody>
      </p:sp>
      <p:sp>
        <p:nvSpPr>
          <p:cNvPr id="6" name="Espace réservé du numéro de diapositive 5"/>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269646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5" name="Espace réservé du pied de page 4"/>
          <p:cNvSpPr>
            <a:spLocks noGrp="1"/>
          </p:cNvSpPr>
          <p:nvPr>
            <p:ph type="ftr" sz="quarter" idx="11"/>
          </p:nvPr>
        </p:nvSpPr>
        <p:spPr/>
        <p:txBody>
          <a:bodyPr/>
          <a:lstStyle/>
          <a:p>
            <a:endParaRPr lang="fr-CA" dirty="0"/>
          </a:p>
        </p:txBody>
      </p:sp>
      <p:sp>
        <p:nvSpPr>
          <p:cNvPr id="6" name="Espace réservé du numéro de diapositive 5"/>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2205115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6" name="Espace réservé du pied de page 5"/>
          <p:cNvSpPr>
            <a:spLocks noGrp="1"/>
          </p:cNvSpPr>
          <p:nvPr>
            <p:ph type="ftr" sz="quarter" idx="11"/>
          </p:nvPr>
        </p:nvSpPr>
        <p:spPr/>
        <p:txBody>
          <a:bodyPr/>
          <a:lstStyle/>
          <a:p>
            <a:endParaRPr lang="fr-CA" dirty="0"/>
          </a:p>
        </p:txBody>
      </p:sp>
      <p:sp>
        <p:nvSpPr>
          <p:cNvPr id="7" name="Espace réservé du numéro de diapositive 6"/>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3103153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8" name="Espace réservé du pied de page 7"/>
          <p:cNvSpPr>
            <a:spLocks noGrp="1"/>
          </p:cNvSpPr>
          <p:nvPr>
            <p:ph type="ftr" sz="quarter" idx="11"/>
          </p:nvPr>
        </p:nvSpPr>
        <p:spPr/>
        <p:txBody>
          <a:bodyPr/>
          <a:lstStyle/>
          <a:p>
            <a:endParaRPr lang="fr-CA" dirty="0"/>
          </a:p>
        </p:txBody>
      </p:sp>
      <p:sp>
        <p:nvSpPr>
          <p:cNvPr id="9" name="Espace réservé du numéro de diapositive 8"/>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3920921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4" name="Espace réservé du pied de page 3"/>
          <p:cNvSpPr>
            <a:spLocks noGrp="1"/>
          </p:cNvSpPr>
          <p:nvPr>
            <p:ph type="ftr" sz="quarter" idx="11"/>
          </p:nvPr>
        </p:nvSpPr>
        <p:spPr/>
        <p:txBody>
          <a:bodyPr/>
          <a:lstStyle/>
          <a:p>
            <a:endParaRPr lang="fr-CA" dirty="0"/>
          </a:p>
        </p:txBody>
      </p:sp>
      <p:sp>
        <p:nvSpPr>
          <p:cNvPr id="5" name="Espace réservé du numéro de diapositive 4"/>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2162617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3" name="Espace réservé du pied de page 2"/>
          <p:cNvSpPr>
            <a:spLocks noGrp="1"/>
          </p:cNvSpPr>
          <p:nvPr>
            <p:ph type="ftr" sz="quarter" idx="11"/>
          </p:nvPr>
        </p:nvSpPr>
        <p:spPr/>
        <p:txBody>
          <a:bodyPr/>
          <a:lstStyle/>
          <a:p>
            <a:endParaRPr lang="fr-CA" dirty="0"/>
          </a:p>
        </p:txBody>
      </p:sp>
      <p:sp>
        <p:nvSpPr>
          <p:cNvPr id="4" name="Espace réservé du numéro de diapositive 3"/>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1171702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6" name="Espace réservé du pied de page 5"/>
          <p:cNvSpPr>
            <a:spLocks noGrp="1"/>
          </p:cNvSpPr>
          <p:nvPr>
            <p:ph type="ftr" sz="quarter" idx="11"/>
          </p:nvPr>
        </p:nvSpPr>
        <p:spPr/>
        <p:txBody>
          <a:bodyPr/>
          <a:lstStyle/>
          <a:p>
            <a:endParaRPr lang="fr-CA" dirty="0"/>
          </a:p>
        </p:txBody>
      </p:sp>
      <p:sp>
        <p:nvSpPr>
          <p:cNvPr id="7" name="Espace réservé du numéro de diapositive 6"/>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4065943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93AE966-9F5B-45CC-8E91-A52EA432BECD}" type="datetimeFigureOut">
              <a:rPr lang="fr-CA" smtClean="0"/>
              <a:t>2013-03-12</a:t>
            </a:fld>
            <a:endParaRPr lang="fr-CA" dirty="0"/>
          </a:p>
        </p:txBody>
      </p:sp>
      <p:sp>
        <p:nvSpPr>
          <p:cNvPr id="6" name="Espace réservé du pied de page 5"/>
          <p:cNvSpPr>
            <a:spLocks noGrp="1"/>
          </p:cNvSpPr>
          <p:nvPr>
            <p:ph type="ftr" sz="quarter" idx="11"/>
          </p:nvPr>
        </p:nvSpPr>
        <p:spPr/>
        <p:txBody>
          <a:bodyPr/>
          <a:lstStyle/>
          <a:p>
            <a:endParaRPr lang="fr-CA" dirty="0"/>
          </a:p>
        </p:txBody>
      </p:sp>
      <p:sp>
        <p:nvSpPr>
          <p:cNvPr id="7" name="Espace réservé du numéro de diapositive 6"/>
          <p:cNvSpPr>
            <a:spLocks noGrp="1"/>
          </p:cNvSpPr>
          <p:nvPr>
            <p:ph type="sldNum" sz="quarter" idx="12"/>
          </p:nvPr>
        </p:nvSpPr>
        <p:spPr/>
        <p:txBody>
          <a:bodyPr/>
          <a:lstStyle/>
          <a:p>
            <a:fld id="{D9B4764F-A455-41E3-9CE8-FF93FBABD2C9}" type="slidenum">
              <a:rPr lang="fr-CA" smtClean="0"/>
              <a:t>‹N°›</a:t>
            </a:fld>
            <a:endParaRPr lang="fr-CA" dirty="0"/>
          </a:p>
        </p:txBody>
      </p:sp>
    </p:spTree>
    <p:extLst>
      <p:ext uri="{BB962C8B-B14F-4D97-AF65-F5344CB8AC3E}">
        <p14:creationId xmlns:p14="http://schemas.microsoft.com/office/powerpoint/2010/main" val="404341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3AE966-9F5B-45CC-8E91-A52EA432BECD}" type="datetimeFigureOut">
              <a:rPr lang="fr-CA" smtClean="0"/>
              <a:t>2013-03-12</a:t>
            </a:fld>
            <a:endParaRPr lang="fr-CA"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B4764F-A455-41E3-9CE8-FF93FBABD2C9}" type="slidenum">
              <a:rPr lang="fr-CA" smtClean="0"/>
              <a:t>‹N°›</a:t>
            </a:fld>
            <a:endParaRPr lang="fr-CA" dirty="0"/>
          </a:p>
        </p:txBody>
      </p:sp>
    </p:spTree>
    <p:extLst>
      <p:ext uri="{BB962C8B-B14F-4D97-AF65-F5344CB8AC3E}">
        <p14:creationId xmlns:p14="http://schemas.microsoft.com/office/powerpoint/2010/main" val="2726597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2.jpe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noAutofit/>
          </a:bodyPr>
          <a:lstStyle/>
          <a:p>
            <a:pPr marL="0" indent="0">
              <a:spcAft>
                <a:spcPct val="0"/>
              </a:spcAft>
              <a:buFont typeface="Arial" charset="0"/>
              <a:buNone/>
              <a:defRPr/>
            </a:pPr>
            <a:r>
              <a:rPr lang="fr-CA" b="1" dirty="0" smtClean="0">
                <a:solidFill>
                  <a:srgbClr val="595959"/>
                </a:solidFill>
                <a:latin typeface="Arial" charset="0"/>
                <a:ea typeface="ヒラギノ角ゴ Pro W3" pitchFamily="16" charset="-128"/>
                <a:cs typeface="Arial" charset="0"/>
              </a:rPr>
              <a:t>Atelier de sensibilisation </a:t>
            </a:r>
          </a:p>
          <a:p>
            <a:pPr marL="0" indent="0">
              <a:spcAft>
                <a:spcPct val="0"/>
              </a:spcAft>
              <a:buFont typeface="Arial" charset="0"/>
              <a:buNone/>
              <a:defRPr/>
            </a:pPr>
            <a:r>
              <a:rPr lang="fr-CA" b="1" dirty="0" smtClean="0">
                <a:solidFill>
                  <a:srgbClr val="595959"/>
                </a:solidFill>
                <a:latin typeface="Arial" charset="0"/>
                <a:ea typeface="ヒラギノ角ゴ Pro W3" pitchFamily="16" charset="-128"/>
                <a:cs typeface="Arial" charset="0"/>
              </a:rPr>
              <a:t>au développement durable</a:t>
            </a:r>
          </a:p>
          <a:p>
            <a:pPr marL="0" indent="0">
              <a:spcAft>
                <a:spcPct val="0"/>
              </a:spcAft>
              <a:buFont typeface="Arial" charset="0"/>
              <a:buNone/>
              <a:defRPr/>
            </a:pPr>
            <a:r>
              <a:rPr lang="fr-CA" sz="1600"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14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 </a:t>
            </a:r>
          </a:p>
          <a:p>
            <a:pPr marL="0" indent="0">
              <a:spcAft>
                <a:spcPct val="0"/>
              </a:spcAft>
              <a:buFont typeface="Arial" charset="0"/>
              <a:buNone/>
              <a:defRPr/>
            </a:pPr>
            <a:endParaRPr lang="fr-CA" b="1" dirty="0">
              <a:solidFill>
                <a:srgbClr val="595959"/>
              </a:solidFill>
              <a:latin typeface="Arial" charset="0"/>
              <a:ea typeface="ヒラギノ角ゴ Pro W3" pitchFamily="16" charset="-128"/>
              <a:cs typeface="Arial" charset="0"/>
            </a:endParaRP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611560" y="6309320"/>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extLst>
      <p:ext uri="{BB962C8B-B14F-4D97-AF65-F5344CB8AC3E}">
        <p14:creationId xmlns:p14="http://schemas.microsoft.com/office/powerpoint/2010/main" val="2345640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extLst>
      <p:ext uri="{BB962C8B-B14F-4D97-AF65-F5344CB8AC3E}">
        <p14:creationId xmlns:p14="http://schemas.microsoft.com/office/powerpoint/2010/main" val="2796787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p:txBody>
          <a:bodyPr/>
          <a:lstStyle/>
          <a:p>
            <a:pPr algn="ctr"/>
            <a:r>
              <a:rPr lang="fr-CA" u="sng" dirty="0" smtClean="0">
                <a:solidFill>
                  <a:schemeClr val="tx1">
                    <a:lumMod val="50000"/>
                    <a:lumOff val="50000"/>
                  </a:schemeClr>
                </a:solidFill>
              </a:rPr>
              <a:t>CAPSULE </a:t>
            </a:r>
            <a:r>
              <a:rPr lang="fr-CA" u="sng" dirty="0">
                <a:solidFill>
                  <a:schemeClr val="tx1">
                    <a:lumMod val="50000"/>
                    <a:lumOff val="50000"/>
                  </a:schemeClr>
                </a:solidFill>
              </a:rPr>
              <a:t>9</a:t>
            </a:r>
            <a:endParaRPr lang="fr-CA" u="sng" dirty="0" smtClean="0">
              <a:solidFill>
                <a:schemeClr val="tx1">
                  <a:lumMod val="50000"/>
                  <a:lumOff val="50000"/>
                </a:schemeClr>
              </a:solidFill>
            </a:endParaRPr>
          </a:p>
          <a:p>
            <a:pPr algn="ctr"/>
            <a:r>
              <a:rPr lang="fr-CA" b="0" dirty="0" smtClean="0">
                <a:solidFill>
                  <a:schemeClr val="tx1">
                    <a:lumMod val="50000"/>
                    <a:lumOff val="50000"/>
                  </a:schemeClr>
                </a:solidFill>
              </a:rPr>
              <a:t>La Démarche BNQ 21000 :</a:t>
            </a:r>
          </a:p>
          <a:p>
            <a:pPr algn="ctr"/>
            <a:r>
              <a:rPr lang="fr-CA" b="0" dirty="0">
                <a:solidFill>
                  <a:schemeClr val="tx1">
                    <a:lumMod val="50000"/>
                    <a:lumOff val="50000"/>
                  </a:schemeClr>
                </a:solidFill>
              </a:rPr>
              <a:t>s</a:t>
            </a:r>
            <a:r>
              <a:rPr lang="fr-CA" b="0" dirty="0" smtClean="0">
                <a:solidFill>
                  <a:schemeClr val="tx1">
                    <a:lumMod val="50000"/>
                    <a:lumOff val="50000"/>
                  </a:schemeClr>
                </a:solidFill>
              </a:rPr>
              <a:t>tatut sur l’évolution du plan d’action</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375098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custDataLst>
              <p:tags r:id="rId1"/>
            </p:custDataLst>
          </p:nvPr>
        </p:nvSpPr>
        <p:spPr>
          <a:xfrm>
            <a:off x="381000" y="488952"/>
            <a:ext cx="8334404" cy="796908"/>
          </a:xfrm>
        </p:spPr>
        <p:txBody>
          <a:bodyPr/>
          <a:lstStyle/>
          <a:p>
            <a:r>
              <a:rPr lang="fr-CA" sz="3200" dirty="0" smtClean="0"/>
              <a:t>Faits saillants</a:t>
            </a:r>
            <a:endParaRPr lang="fr-CA" sz="3200" dirty="0"/>
          </a:p>
        </p:txBody>
      </p:sp>
      <p:sp>
        <p:nvSpPr>
          <p:cNvPr id="5" name="Espace réservé du texte 4"/>
          <p:cNvSpPr>
            <a:spLocks noGrp="1"/>
          </p:cNvSpPr>
          <p:nvPr>
            <p:ph type="body" sz="quarter" idx="15"/>
            <p:custDataLst>
              <p:tags r:id="rId2"/>
            </p:custDataLst>
          </p:nvPr>
        </p:nvSpPr>
        <p:spPr>
          <a:xfrm>
            <a:off x="428625" y="1371600"/>
            <a:ext cx="8286750" cy="4724400"/>
          </a:xfrm>
        </p:spPr>
        <p:txBody>
          <a:bodyPr>
            <a:normAutofit/>
          </a:bodyPr>
          <a:lstStyle/>
          <a:p>
            <a:pPr marL="0" indent="0">
              <a:buNone/>
            </a:pPr>
            <a:r>
              <a:rPr lang="fr-CA" dirty="0" smtClean="0">
                <a:solidFill>
                  <a:srgbClr val="FF0000"/>
                </a:solidFill>
              </a:rPr>
              <a:t>À compléter :</a:t>
            </a:r>
          </a:p>
          <a:p>
            <a:pPr>
              <a:buBlip>
                <a:blip r:embed="rId5"/>
              </a:buBlip>
            </a:pPr>
            <a:r>
              <a:rPr lang="fr-CA" dirty="0" smtClean="0">
                <a:solidFill>
                  <a:srgbClr val="FF0000"/>
                </a:solidFill>
              </a:rPr>
              <a:t>Où en est-on (</a:t>
            </a:r>
            <a:r>
              <a:rPr lang="fr-CA" dirty="0">
                <a:solidFill>
                  <a:srgbClr val="FF0000"/>
                </a:solidFill>
              </a:rPr>
              <a:t>s</a:t>
            </a:r>
            <a:r>
              <a:rPr lang="fr-CA" dirty="0" smtClean="0">
                <a:solidFill>
                  <a:srgbClr val="FF0000"/>
                </a:solidFill>
              </a:rPr>
              <a:t>uivi du tableau de bord</a:t>
            </a:r>
            <a:r>
              <a:rPr lang="fr-CA" i="1" dirty="0" smtClean="0">
                <a:solidFill>
                  <a:srgbClr val="FF0000"/>
                </a:solidFill>
              </a:rPr>
              <a:t>)</a:t>
            </a:r>
            <a:r>
              <a:rPr lang="fr-CA" dirty="0" smtClean="0">
                <a:solidFill>
                  <a:srgbClr val="FF0000"/>
                </a:solidFill>
              </a:rPr>
              <a:t>?</a:t>
            </a:r>
          </a:p>
          <a:p>
            <a:pPr>
              <a:buBlip>
                <a:blip r:embed="rId5"/>
              </a:buBlip>
            </a:pPr>
            <a:r>
              <a:rPr lang="fr-CA" dirty="0" smtClean="0">
                <a:solidFill>
                  <a:srgbClr val="FF0000"/>
                </a:solidFill>
              </a:rPr>
              <a:t>Les effets jusqu’à maintenant?</a:t>
            </a:r>
          </a:p>
          <a:p>
            <a:pPr marL="0" indent="0">
              <a:buNone/>
            </a:pPr>
            <a:endParaRPr lang="fr-CA" dirty="0">
              <a:solidFill>
                <a:srgbClr val="FF0000"/>
              </a:solidFill>
            </a:endParaRPr>
          </a:p>
          <a:p>
            <a:pPr>
              <a:buBlip>
                <a:blip r:embed="rId6"/>
              </a:buBlip>
            </a:pPr>
            <a:r>
              <a:rPr lang="fr-CA" dirty="0" smtClean="0">
                <a:solidFill>
                  <a:srgbClr val="FF0000"/>
                </a:solidFill>
              </a:rPr>
              <a:t>La contribution des employés à souligner</a:t>
            </a:r>
          </a:p>
          <a:p>
            <a:pPr>
              <a:buBlip>
                <a:blip r:embed="rId6"/>
              </a:buBlip>
            </a:pPr>
            <a:endParaRPr lang="fr-CA" dirty="0">
              <a:solidFill>
                <a:schemeClr val="tx1">
                  <a:lumMod val="50000"/>
                  <a:lumOff val="50000"/>
                </a:schemeClr>
              </a:solidFill>
            </a:endParaRPr>
          </a:p>
          <a:p>
            <a:pPr marL="0" indent="0">
              <a:buNone/>
            </a:pPr>
            <a:r>
              <a:rPr lang="fr-CA" i="1" dirty="0" smtClean="0">
                <a:solidFill>
                  <a:schemeClr val="tx1">
                    <a:lumMod val="50000"/>
                    <a:lumOff val="50000"/>
                  </a:schemeClr>
                </a:solidFill>
              </a:rPr>
              <a:t>NB</a:t>
            </a:r>
            <a:r>
              <a:rPr lang="fr-CA" dirty="0" smtClean="0">
                <a:solidFill>
                  <a:schemeClr val="tx1">
                    <a:lumMod val="50000"/>
                    <a:lumOff val="50000"/>
                  </a:schemeClr>
                </a:solidFill>
              </a:rPr>
              <a:t>  ̶  Cette capsule peut être répétée à plusieurs reprises pour donner l’évolution du plan d’action.</a:t>
            </a:r>
          </a:p>
          <a:p>
            <a:pPr>
              <a:buBlip>
                <a:blip r:embed="rId6"/>
              </a:buBlip>
            </a:pPr>
            <a:endParaRPr lang="fr-CA" dirty="0" smtClean="0">
              <a:solidFill>
                <a:schemeClr val="tx1">
                  <a:lumMod val="50000"/>
                  <a:lumOff val="50000"/>
                </a:schemeClr>
              </a:solidFill>
            </a:endParaRPr>
          </a:p>
        </p:txBody>
      </p:sp>
    </p:spTree>
    <p:extLst>
      <p:ext uri="{BB962C8B-B14F-4D97-AF65-F5344CB8AC3E}">
        <p14:creationId xmlns:p14="http://schemas.microsoft.com/office/powerpoint/2010/main" val="3486895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3600" b="1" spc="-30" dirty="0" smtClean="0">
                <a:solidFill>
                  <a:srgbClr val="FF6600"/>
                </a:solidFill>
                <a:latin typeface="Arial" charset="0"/>
                <a:ea typeface="ヒラギノ角ゴ Pro W3"/>
                <a:cs typeface="Arial" charset="0"/>
              </a:rPr>
              <a:t>Des questions ou des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25218801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235</Words>
  <Application>Microsoft Office PowerPoint</Application>
  <PresentationFormat>Affichage à l'écran (4:3)</PresentationFormat>
  <Paragraphs>42</Paragraphs>
  <Slides>5</Slides>
  <Notes>5</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Thème Office</vt:lpstr>
      <vt:lpstr>Présentation PowerPoint</vt:lpstr>
      <vt:lpstr>Objectifs de l’atelier</vt:lpstr>
      <vt:lpstr>Présentation PowerPoint</vt:lpstr>
      <vt:lpstr>Faits saillants</vt:lpstr>
      <vt:lpstr>Des questions ou des commentaires?</vt:lpstr>
    </vt:vector>
  </TitlesOfParts>
  <Company>CRIQ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Blanchet</dc:creator>
  <cp:lastModifiedBy>Nancy Brouillette</cp:lastModifiedBy>
  <cp:revision>6</cp:revision>
  <dcterms:created xsi:type="dcterms:W3CDTF">2013-02-25T20:13:12Z</dcterms:created>
  <dcterms:modified xsi:type="dcterms:W3CDTF">2013-03-12T18:58:51Z</dcterms:modified>
</cp:coreProperties>
</file>